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ls" ContentType="application/vnd.ms-exce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68"/>
  </p:notesMasterIdLst>
  <p:sldIdLst>
    <p:sldId id="256" r:id="rId3"/>
    <p:sldId id="257" r:id="rId4"/>
    <p:sldId id="261" r:id="rId5"/>
    <p:sldId id="260" r:id="rId6"/>
    <p:sldId id="262" r:id="rId7"/>
    <p:sldId id="263" r:id="rId8"/>
    <p:sldId id="264" r:id="rId9"/>
    <p:sldId id="265" r:id="rId10"/>
    <p:sldId id="266" r:id="rId11"/>
    <p:sldId id="270" r:id="rId12"/>
    <p:sldId id="269" r:id="rId13"/>
    <p:sldId id="268" r:id="rId14"/>
    <p:sldId id="267" r:id="rId15"/>
    <p:sldId id="275" r:id="rId16"/>
    <p:sldId id="274"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71"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11" r:id="rId49"/>
    <p:sldId id="306" r:id="rId50"/>
    <p:sldId id="307" r:id="rId51"/>
    <p:sldId id="308" r:id="rId52"/>
    <p:sldId id="309" r:id="rId53"/>
    <p:sldId id="310" r:id="rId54"/>
    <p:sldId id="312" r:id="rId55"/>
    <p:sldId id="313" r:id="rId56"/>
    <p:sldId id="314" r:id="rId57"/>
    <p:sldId id="315" r:id="rId58"/>
    <p:sldId id="316" r:id="rId59"/>
    <p:sldId id="317" r:id="rId60"/>
    <p:sldId id="318" r:id="rId61"/>
    <p:sldId id="319" r:id="rId62"/>
    <p:sldId id="323" r:id="rId63"/>
    <p:sldId id="320" r:id="rId64"/>
    <p:sldId id="321" r:id="rId65"/>
    <p:sldId id="322" r:id="rId66"/>
    <p:sldId id="259"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984"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rts/_rels/chart1.xml.rels><?xml version="1.0" encoding="UTF-8" standalone="yes"?>
<Relationships xmlns="http://schemas.openxmlformats.org/package/2006/relationships"><Relationship Id="rId3" Type="http://schemas.openxmlformats.org/officeDocument/2006/relationships/oleObject" Target="file:///C:\work\SIS\UN2019\Cuber\Data\CU2024_Test_Reports\75ACA774%20-%2070-50%20Envelope.xls"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System</a:t>
            </a:r>
            <a:r>
              <a:rPr lang="en-US" baseline="0"/>
              <a:t> Pressures 70/50</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7901843594851851E-2"/>
          <c:y val="1.4995641211813609E-2"/>
          <c:w val="0.87800177086297948"/>
          <c:h val="0.75067285121141414"/>
        </c:manualLayout>
      </c:layout>
      <c:lineChart>
        <c:grouping val="standard"/>
        <c:varyColors val="0"/>
        <c:ser>
          <c:idx val="3"/>
          <c:order val="0"/>
          <c:tx>
            <c:v>Suction</c:v>
          </c:tx>
          <c:spPr>
            <a:ln w="28575" cap="rnd">
              <a:solidFill>
                <a:schemeClr val="dk1">
                  <a:tint val="98500"/>
                </a:schemeClr>
              </a:solidFill>
              <a:round/>
            </a:ln>
            <a:effectLst/>
          </c:spPr>
          <c:marker>
            <c:symbol val="none"/>
          </c:marker>
          <c:val>
            <c:numRef>
              <c:f>Data!$T$84:$T$944</c:f>
              <c:numCache>
                <c:formatCode>General</c:formatCode>
                <c:ptCount val="861"/>
                <c:pt idx="0">
                  <c:v>17.025000000000006</c:v>
                </c:pt>
                <c:pt idx="1">
                  <c:v>16.725000000000009</c:v>
                </c:pt>
                <c:pt idx="2">
                  <c:v>16.725000000000009</c:v>
                </c:pt>
                <c:pt idx="3">
                  <c:v>16.575000000000003</c:v>
                </c:pt>
                <c:pt idx="4">
                  <c:v>16.5</c:v>
                </c:pt>
                <c:pt idx="5">
                  <c:v>16.5</c:v>
                </c:pt>
                <c:pt idx="6">
                  <c:v>16.349999999999994</c:v>
                </c:pt>
                <c:pt idx="7">
                  <c:v>16.349999999999994</c:v>
                </c:pt>
                <c:pt idx="8">
                  <c:v>16.200000000000003</c:v>
                </c:pt>
                <c:pt idx="9">
                  <c:v>16.200000000000003</c:v>
                </c:pt>
                <c:pt idx="10">
                  <c:v>16.125</c:v>
                </c:pt>
                <c:pt idx="11">
                  <c:v>16.200000000000003</c:v>
                </c:pt>
                <c:pt idx="12">
                  <c:v>16.200000000000003</c:v>
                </c:pt>
                <c:pt idx="13">
                  <c:v>16.200000000000003</c:v>
                </c:pt>
                <c:pt idx="14">
                  <c:v>16.125</c:v>
                </c:pt>
                <c:pt idx="15">
                  <c:v>16.049999999999997</c:v>
                </c:pt>
                <c:pt idx="16">
                  <c:v>16.049999999999997</c:v>
                </c:pt>
                <c:pt idx="17">
                  <c:v>16.125</c:v>
                </c:pt>
                <c:pt idx="18">
                  <c:v>15.975000000000009</c:v>
                </c:pt>
                <c:pt idx="19">
                  <c:v>15.899999999999991</c:v>
                </c:pt>
                <c:pt idx="20">
                  <c:v>15.975000000000009</c:v>
                </c:pt>
                <c:pt idx="21">
                  <c:v>15.899999999999991</c:v>
                </c:pt>
                <c:pt idx="22">
                  <c:v>15.899999999999991</c:v>
                </c:pt>
                <c:pt idx="23">
                  <c:v>15.825000000000003</c:v>
                </c:pt>
                <c:pt idx="24">
                  <c:v>15.899999999999991</c:v>
                </c:pt>
                <c:pt idx="25">
                  <c:v>15.825000000000003</c:v>
                </c:pt>
                <c:pt idx="26">
                  <c:v>15.825000000000003</c:v>
                </c:pt>
                <c:pt idx="27">
                  <c:v>15.825000000000003</c:v>
                </c:pt>
                <c:pt idx="28">
                  <c:v>15.75</c:v>
                </c:pt>
                <c:pt idx="29">
                  <c:v>15.75</c:v>
                </c:pt>
                <c:pt idx="30">
                  <c:v>15.675000000000011</c:v>
                </c:pt>
                <c:pt idx="31">
                  <c:v>15.599999999999994</c:v>
                </c:pt>
                <c:pt idx="32">
                  <c:v>15.599999999999994</c:v>
                </c:pt>
                <c:pt idx="33">
                  <c:v>15.525000000000006</c:v>
                </c:pt>
                <c:pt idx="34">
                  <c:v>15.450000000000003</c:v>
                </c:pt>
                <c:pt idx="35">
                  <c:v>15.525000000000006</c:v>
                </c:pt>
                <c:pt idx="36">
                  <c:v>15.450000000000003</c:v>
                </c:pt>
                <c:pt idx="37">
                  <c:v>15.525000000000006</c:v>
                </c:pt>
                <c:pt idx="38">
                  <c:v>15.525000000000006</c:v>
                </c:pt>
                <c:pt idx="39">
                  <c:v>15.525000000000006</c:v>
                </c:pt>
                <c:pt idx="40">
                  <c:v>15.450000000000003</c:v>
                </c:pt>
                <c:pt idx="41">
                  <c:v>15.450000000000003</c:v>
                </c:pt>
                <c:pt idx="42">
                  <c:v>15.450000000000003</c:v>
                </c:pt>
                <c:pt idx="43">
                  <c:v>15.375</c:v>
                </c:pt>
                <c:pt idx="44">
                  <c:v>15.375</c:v>
                </c:pt>
                <c:pt idx="45">
                  <c:v>15.375</c:v>
                </c:pt>
                <c:pt idx="46">
                  <c:v>15.450000000000003</c:v>
                </c:pt>
                <c:pt idx="47">
                  <c:v>15.299999999999997</c:v>
                </c:pt>
                <c:pt idx="48">
                  <c:v>15.225000000000009</c:v>
                </c:pt>
                <c:pt idx="49">
                  <c:v>15.225000000000009</c:v>
                </c:pt>
                <c:pt idx="50">
                  <c:v>15.225000000000009</c:v>
                </c:pt>
                <c:pt idx="51">
                  <c:v>15.149999999999991</c:v>
                </c:pt>
                <c:pt idx="52">
                  <c:v>15.149999999999991</c:v>
                </c:pt>
                <c:pt idx="53">
                  <c:v>15</c:v>
                </c:pt>
                <c:pt idx="54">
                  <c:v>15</c:v>
                </c:pt>
                <c:pt idx="55">
                  <c:v>15</c:v>
                </c:pt>
                <c:pt idx="56">
                  <c:v>14.925000000000011</c:v>
                </c:pt>
                <c:pt idx="57">
                  <c:v>14.925000000000011</c:v>
                </c:pt>
                <c:pt idx="58">
                  <c:v>14.849999999999994</c:v>
                </c:pt>
                <c:pt idx="59">
                  <c:v>14.775000000000006</c:v>
                </c:pt>
                <c:pt idx="60">
                  <c:v>14.625</c:v>
                </c:pt>
                <c:pt idx="61">
                  <c:v>14.549999999999997</c:v>
                </c:pt>
                <c:pt idx="62">
                  <c:v>14.549999999999997</c:v>
                </c:pt>
                <c:pt idx="63">
                  <c:v>14.549999999999997</c:v>
                </c:pt>
                <c:pt idx="64">
                  <c:v>14.399999999999991</c:v>
                </c:pt>
                <c:pt idx="65">
                  <c:v>14.325000000000003</c:v>
                </c:pt>
                <c:pt idx="66">
                  <c:v>14.325000000000003</c:v>
                </c:pt>
                <c:pt idx="67">
                  <c:v>14.099999999999994</c:v>
                </c:pt>
                <c:pt idx="68">
                  <c:v>14.025000000000006</c:v>
                </c:pt>
                <c:pt idx="69">
                  <c:v>14.025000000000006</c:v>
                </c:pt>
                <c:pt idx="70">
                  <c:v>14.025000000000006</c:v>
                </c:pt>
                <c:pt idx="71">
                  <c:v>13.875</c:v>
                </c:pt>
                <c:pt idx="72">
                  <c:v>13.649999999999991</c:v>
                </c:pt>
                <c:pt idx="73">
                  <c:v>13.649999999999991</c:v>
                </c:pt>
                <c:pt idx="74">
                  <c:v>13.575000000000003</c:v>
                </c:pt>
                <c:pt idx="75">
                  <c:v>13.424999999999997</c:v>
                </c:pt>
                <c:pt idx="76">
                  <c:v>13.349999999999994</c:v>
                </c:pt>
                <c:pt idx="77">
                  <c:v>13.199999999999989</c:v>
                </c:pt>
                <c:pt idx="78">
                  <c:v>13.199999999999989</c:v>
                </c:pt>
                <c:pt idx="79">
                  <c:v>13.125</c:v>
                </c:pt>
                <c:pt idx="80">
                  <c:v>12.975000000000009</c:v>
                </c:pt>
                <c:pt idx="81">
                  <c:v>12.75</c:v>
                </c:pt>
                <c:pt idx="82">
                  <c:v>12.599999999999994</c:v>
                </c:pt>
                <c:pt idx="83">
                  <c:v>12.525000000000006</c:v>
                </c:pt>
                <c:pt idx="84">
                  <c:v>12.375</c:v>
                </c:pt>
                <c:pt idx="85">
                  <c:v>12.299999999999997</c:v>
                </c:pt>
                <c:pt idx="86">
                  <c:v>12.075000000000003</c:v>
                </c:pt>
                <c:pt idx="87">
                  <c:v>12</c:v>
                </c:pt>
                <c:pt idx="88">
                  <c:v>11.849999999999994</c:v>
                </c:pt>
                <c:pt idx="89">
                  <c:v>11.699999999999989</c:v>
                </c:pt>
                <c:pt idx="90">
                  <c:v>11.549999999999997</c:v>
                </c:pt>
                <c:pt idx="91">
                  <c:v>11.399999999999991</c:v>
                </c:pt>
                <c:pt idx="92">
                  <c:v>11.174999999999997</c:v>
                </c:pt>
                <c:pt idx="93">
                  <c:v>11.025000000000006</c:v>
                </c:pt>
                <c:pt idx="94">
                  <c:v>10.875</c:v>
                </c:pt>
                <c:pt idx="95">
                  <c:v>10.724999999999994</c:v>
                </c:pt>
                <c:pt idx="96">
                  <c:v>10.649999999999991</c:v>
                </c:pt>
                <c:pt idx="97">
                  <c:v>10.499999999999986</c:v>
                </c:pt>
                <c:pt idx="98">
                  <c:v>10.424999999999997</c:v>
                </c:pt>
                <c:pt idx="99">
                  <c:v>10.349999999999994</c:v>
                </c:pt>
                <c:pt idx="100">
                  <c:v>10.275000000000006</c:v>
                </c:pt>
                <c:pt idx="101">
                  <c:v>10.649999999999991</c:v>
                </c:pt>
                <c:pt idx="102">
                  <c:v>11.25</c:v>
                </c:pt>
                <c:pt idx="103">
                  <c:v>11.924999999999997</c:v>
                </c:pt>
                <c:pt idx="104">
                  <c:v>12.299999999999997</c:v>
                </c:pt>
                <c:pt idx="105">
                  <c:v>12.75</c:v>
                </c:pt>
                <c:pt idx="106">
                  <c:v>12.75</c:v>
                </c:pt>
                <c:pt idx="107">
                  <c:v>12.674999999999997</c:v>
                </c:pt>
                <c:pt idx="108">
                  <c:v>12.599999999999994</c:v>
                </c:pt>
                <c:pt idx="109">
                  <c:v>12.375</c:v>
                </c:pt>
                <c:pt idx="110">
                  <c:v>12.225000000000009</c:v>
                </c:pt>
                <c:pt idx="111">
                  <c:v>11.849999999999994</c:v>
                </c:pt>
                <c:pt idx="112">
                  <c:v>11.475000000000009</c:v>
                </c:pt>
                <c:pt idx="113">
                  <c:v>11.174999999999997</c:v>
                </c:pt>
                <c:pt idx="114">
                  <c:v>10.875</c:v>
                </c:pt>
                <c:pt idx="115">
                  <c:v>10.799999999999997</c:v>
                </c:pt>
                <c:pt idx="116">
                  <c:v>10.499999999999986</c:v>
                </c:pt>
                <c:pt idx="117">
                  <c:v>10.575000000000003</c:v>
                </c:pt>
                <c:pt idx="118">
                  <c:v>10.424999999999997</c:v>
                </c:pt>
                <c:pt idx="119">
                  <c:v>10.349999999999994</c:v>
                </c:pt>
                <c:pt idx="120">
                  <c:v>10.349999999999994</c:v>
                </c:pt>
                <c:pt idx="121">
                  <c:v>10.275000000000006</c:v>
                </c:pt>
                <c:pt idx="122">
                  <c:v>10.275000000000006</c:v>
                </c:pt>
                <c:pt idx="123">
                  <c:v>10.424999999999997</c:v>
                </c:pt>
                <c:pt idx="124">
                  <c:v>10.499999999999986</c:v>
                </c:pt>
                <c:pt idx="125">
                  <c:v>10.424999999999997</c:v>
                </c:pt>
                <c:pt idx="126">
                  <c:v>10.499999999999986</c:v>
                </c:pt>
                <c:pt idx="127">
                  <c:v>10.424999999999997</c:v>
                </c:pt>
                <c:pt idx="128">
                  <c:v>10.575000000000003</c:v>
                </c:pt>
                <c:pt idx="129">
                  <c:v>10.575000000000003</c:v>
                </c:pt>
                <c:pt idx="130">
                  <c:v>10.649999999999991</c:v>
                </c:pt>
                <c:pt idx="131">
                  <c:v>10.649999999999991</c:v>
                </c:pt>
                <c:pt idx="132">
                  <c:v>10.724999999999994</c:v>
                </c:pt>
                <c:pt idx="133">
                  <c:v>10.724999999999994</c:v>
                </c:pt>
                <c:pt idx="134">
                  <c:v>10.799999999999997</c:v>
                </c:pt>
                <c:pt idx="135">
                  <c:v>10.799999999999997</c:v>
                </c:pt>
                <c:pt idx="136">
                  <c:v>10.875</c:v>
                </c:pt>
                <c:pt idx="137">
                  <c:v>10.875</c:v>
                </c:pt>
                <c:pt idx="138">
                  <c:v>10.799999999999997</c:v>
                </c:pt>
                <c:pt idx="139">
                  <c:v>10.875</c:v>
                </c:pt>
                <c:pt idx="140">
                  <c:v>10.875</c:v>
                </c:pt>
                <c:pt idx="141">
                  <c:v>11.025000000000006</c:v>
                </c:pt>
                <c:pt idx="142">
                  <c:v>10.875</c:v>
                </c:pt>
                <c:pt idx="143">
                  <c:v>11.025000000000006</c:v>
                </c:pt>
                <c:pt idx="144">
                  <c:v>10.949999999999989</c:v>
                </c:pt>
                <c:pt idx="145">
                  <c:v>11.025000000000006</c:v>
                </c:pt>
                <c:pt idx="146">
                  <c:v>11.025000000000006</c:v>
                </c:pt>
                <c:pt idx="147">
                  <c:v>11.025000000000006</c:v>
                </c:pt>
                <c:pt idx="148">
                  <c:v>11.025000000000006</c:v>
                </c:pt>
                <c:pt idx="149">
                  <c:v>10.949999999999989</c:v>
                </c:pt>
                <c:pt idx="150">
                  <c:v>11.099999999999994</c:v>
                </c:pt>
                <c:pt idx="151">
                  <c:v>11.174999999999997</c:v>
                </c:pt>
                <c:pt idx="152">
                  <c:v>11.25</c:v>
                </c:pt>
                <c:pt idx="153">
                  <c:v>11.099999999999994</c:v>
                </c:pt>
                <c:pt idx="154">
                  <c:v>11.174999999999997</c:v>
                </c:pt>
                <c:pt idx="155">
                  <c:v>11.174999999999997</c:v>
                </c:pt>
                <c:pt idx="156">
                  <c:v>11.174999999999997</c:v>
                </c:pt>
                <c:pt idx="157">
                  <c:v>11.174999999999997</c:v>
                </c:pt>
                <c:pt idx="158">
                  <c:v>11.174999999999997</c:v>
                </c:pt>
                <c:pt idx="159">
                  <c:v>11.174999999999997</c:v>
                </c:pt>
                <c:pt idx="160">
                  <c:v>11.325000000000003</c:v>
                </c:pt>
                <c:pt idx="161">
                  <c:v>11.325000000000003</c:v>
                </c:pt>
                <c:pt idx="162">
                  <c:v>11.325000000000003</c:v>
                </c:pt>
                <c:pt idx="163">
                  <c:v>11.399999999999991</c:v>
                </c:pt>
                <c:pt idx="164">
                  <c:v>11.399999999999991</c:v>
                </c:pt>
                <c:pt idx="165">
                  <c:v>11.399999999999991</c:v>
                </c:pt>
                <c:pt idx="166">
                  <c:v>11.325000000000003</c:v>
                </c:pt>
                <c:pt idx="167">
                  <c:v>11.475000000000009</c:v>
                </c:pt>
                <c:pt idx="168">
                  <c:v>11.399999999999991</c:v>
                </c:pt>
                <c:pt idx="169">
                  <c:v>11.399999999999991</c:v>
                </c:pt>
                <c:pt idx="170">
                  <c:v>11.475000000000009</c:v>
                </c:pt>
                <c:pt idx="171">
                  <c:v>11.399999999999991</c:v>
                </c:pt>
                <c:pt idx="172">
                  <c:v>11.475000000000009</c:v>
                </c:pt>
                <c:pt idx="173">
                  <c:v>11.399999999999991</c:v>
                </c:pt>
                <c:pt idx="174">
                  <c:v>11.549999999999997</c:v>
                </c:pt>
                <c:pt idx="175">
                  <c:v>11.549999999999997</c:v>
                </c:pt>
                <c:pt idx="176">
                  <c:v>11.475000000000009</c:v>
                </c:pt>
                <c:pt idx="177">
                  <c:v>11.549999999999997</c:v>
                </c:pt>
                <c:pt idx="178">
                  <c:v>11.625</c:v>
                </c:pt>
                <c:pt idx="179">
                  <c:v>11.625</c:v>
                </c:pt>
                <c:pt idx="180">
                  <c:v>11.625</c:v>
                </c:pt>
                <c:pt idx="181">
                  <c:v>11.625</c:v>
                </c:pt>
                <c:pt idx="182">
                  <c:v>11.625</c:v>
                </c:pt>
                <c:pt idx="183">
                  <c:v>11.625</c:v>
                </c:pt>
                <c:pt idx="184">
                  <c:v>11.625</c:v>
                </c:pt>
                <c:pt idx="185">
                  <c:v>11.625</c:v>
                </c:pt>
                <c:pt idx="186">
                  <c:v>11.699999999999989</c:v>
                </c:pt>
                <c:pt idx="187">
                  <c:v>11.699999999999989</c:v>
                </c:pt>
                <c:pt idx="188">
                  <c:v>11.699999999999989</c:v>
                </c:pt>
                <c:pt idx="189">
                  <c:v>11.775000000000006</c:v>
                </c:pt>
                <c:pt idx="190">
                  <c:v>11.849999999999994</c:v>
                </c:pt>
                <c:pt idx="191">
                  <c:v>11.775000000000006</c:v>
                </c:pt>
                <c:pt idx="192">
                  <c:v>11.849999999999994</c:v>
                </c:pt>
                <c:pt idx="193">
                  <c:v>11.775000000000006</c:v>
                </c:pt>
                <c:pt idx="194">
                  <c:v>11.849999999999994</c:v>
                </c:pt>
                <c:pt idx="195">
                  <c:v>12.075000000000003</c:v>
                </c:pt>
                <c:pt idx="196">
                  <c:v>11.849999999999994</c:v>
                </c:pt>
                <c:pt idx="197">
                  <c:v>11.924999999999997</c:v>
                </c:pt>
                <c:pt idx="198">
                  <c:v>11.924999999999997</c:v>
                </c:pt>
                <c:pt idx="199">
                  <c:v>11.924999999999997</c:v>
                </c:pt>
                <c:pt idx="200">
                  <c:v>11.924999999999997</c:v>
                </c:pt>
                <c:pt idx="201">
                  <c:v>11.924999999999997</c:v>
                </c:pt>
                <c:pt idx="202">
                  <c:v>12</c:v>
                </c:pt>
                <c:pt idx="203">
                  <c:v>12</c:v>
                </c:pt>
                <c:pt idx="204">
                  <c:v>12</c:v>
                </c:pt>
                <c:pt idx="205">
                  <c:v>12</c:v>
                </c:pt>
                <c:pt idx="206">
                  <c:v>12</c:v>
                </c:pt>
                <c:pt idx="207">
                  <c:v>12</c:v>
                </c:pt>
                <c:pt idx="208">
                  <c:v>12</c:v>
                </c:pt>
                <c:pt idx="209">
                  <c:v>12</c:v>
                </c:pt>
                <c:pt idx="210">
                  <c:v>12</c:v>
                </c:pt>
                <c:pt idx="211">
                  <c:v>12</c:v>
                </c:pt>
                <c:pt idx="212">
                  <c:v>12.075000000000003</c:v>
                </c:pt>
                <c:pt idx="213">
                  <c:v>12</c:v>
                </c:pt>
                <c:pt idx="214">
                  <c:v>12.075000000000003</c:v>
                </c:pt>
                <c:pt idx="215">
                  <c:v>12.075000000000003</c:v>
                </c:pt>
                <c:pt idx="216">
                  <c:v>12</c:v>
                </c:pt>
                <c:pt idx="217">
                  <c:v>12.075000000000003</c:v>
                </c:pt>
                <c:pt idx="218">
                  <c:v>12.075000000000003</c:v>
                </c:pt>
                <c:pt idx="219">
                  <c:v>12.075000000000003</c:v>
                </c:pt>
                <c:pt idx="220">
                  <c:v>12.075000000000003</c:v>
                </c:pt>
                <c:pt idx="221">
                  <c:v>12.075000000000003</c:v>
                </c:pt>
                <c:pt idx="222">
                  <c:v>12.149999999999991</c:v>
                </c:pt>
                <c:pt idx="223">
                  <c:v>12.149999999999991</c:v>
                </c:pt>
                <c:pt idx="224">
                  <c:v>12.149999999999991</c:v>
                </c:pt>
                <c:pt idx="225">
                  <c:v>12.225000000000009</c:v>
                </c:pt>
                <c:pt idx="226">
                  <c:v>12.075000000000003</c:v>
                </c:pt>
                <c:pt idx="227">
                  <c:v>12.149999999999991</c:v>
                </c:pt>
                <c:pt idx="228">
                  <c:v>12.075000000000003</c:v>
                </c:pt>
                <c:pt idx="229">
                  <c:v>12.075000000000003</c:v>
                </c:pt>
                <c:pt idx="230">
                  <c:v>12.149999999999991</c:v>
                </c:pt>
                <c:pt idx="231">
                  <c:v>12.149999999999991</c:v>
                </c:pt>
                <c:pt idx="232">
                  <c:v>12.149999999999991</c:v>
                </c:pt>
                <c:pt idx="233">
                  <c:v>12.225000000000009</c:v>
                </c:pt>
                <c:pt idx="234">
                  <c:v>12.149999999999991</c:v>
                </c:pt>
                <c:pt idx="235">
                  <c:v>12.149999999999991</c:v>
                </c:pt>
                <c:pt idx="236">
                  <c:v>12.225000000000009</c:v>
                </c:pt>
                <c:pt idx="237">
                  <c:v>12.149999999999991</c:v>
                </c:pt>
                <c:pt idx="238">
                  <c:v>12.225000000000009</c:v>
                </c:pt>
                <c:pt idx="239">
                  <c:v>12.225000000000009</c:v>
                </c:pt>
                <c:pt idx="240">
                  <c:v>12.225000000000009</c:v>
                </c:pt>
                <c:pt idx="241">
                  <c:v>12.225000000000009</c:v>
                </c:pt>
                <c:pt idx="242">
                  <c:v>12.225000000000009</c:v>
                </c:pt>
                <c:pt idx="243">
                  <c:v>12.149999999999991</c:v>
                </c:pt>
                <c:pt idx="244">
                  <c:v>12.225000000000009</c:v>
                </c:pt>
                <c:pt idx="245">
                  <c:v>12.225000000000009</c:v>
                </c:pt>
                <c:pt idx="246">
                  <c:v>12.225000000000009</c:v>
                </c:pt>
                <c:pt idx="247">
                  <c:v>12.225000000000009</c:v>
                </c:pt>
                <c:pt idx="248">
                  <c:v>12.225000000000009</c:v>
                </c:pt>
                <c:pt idx="249">
                  <c:v>12.225000000000009</c:v>
                </c:pt>
                <c:pt idx="250">
                  <c:v>12.225000000000009</c:v>
                </c:pt>
                <c:pt idx="251">
                  <c:v>12.149999999999991</c:v>
                </c:pt>
                <c:pt idx="252">
                  <c:v>12.149999999999991</c:v>
                </c:pt>
                <c:pt idx="253">
                  <c:v>12.225000000000009</c:v>
                </c:pt>
                <c:pt idx="254">
                  <c:v>12.225000000000009</c:v>
                </c:pt>
                <c:pt idx="255">
                  <c:v>12.149999999999991</c:v>
                </c:pt>
                <c:pt idx="256">
                  <c:v>12.149999999999991</c:v>
                </c:pt>
                <c:pt idx="257">
                  <c:v>12.149999999999991</c:v>
                </c:pt>
                <c:pt idx="258">
                  <c:v>12.225000000000009</c:v>
                </c:pt>
                <c:pt idx="259">
                  <c:v>12.225000000000009</c:v>
                </c:pt>
                <c:pt idx="260">
                  <c:v>12.149999999999991</c:v>
                </c:pt>
                <c:pt idx="261">
                  <c:v>12.225000000000009</c:v>
                </c:pt>
                <c:pt idx="262">
                  <c:v>12.149999999999991</c:v>
                </c:pt>
                <c:pt idx="263">
                  <c:v>12.149999999999991</c:v>
                </c:pt>
                <c:pt idx="264">
                  <c:v>12.075000000000003</c:v>
                </c:pt>
                <c:pt idx="265">
                  <c:v>12.075000000000003</c:v>
                </c:pt>
                <c:pt idx="266">
                  <c:v>12.149999999999991</c:v>
                </c:pt>
                <c:pt idx="267">
                  <c:v>12.149999999999991</c:v>
                </c:pt>
                <c:pt idx="268">
                  <c:v>12.149999999999991</c:v>
                </c:pt>
                <c:pt idx="269">
                  <c:v>12.149999999999991</c:v>
                </c:pt>
                <c:pt idx="270">
                  <c:v>12.075000000000003</c:v>
                </c:pt>
                <c:pt idx="271">
                  <c:v>12.149999999999991</c:v>
                </c:pt>
                <c:pt idx="272">
                  <c:v>12.075000000000003</c:v>
                </c:pt>
                <c:pt idx="273">
                  <c:v>12.149999999999991</c:v>
                </c:pt>
                <c:pt idx="274">
                  <c:v>12.075000000000003</c:v>
                </c:pt>
                <c:pt idx="275">
                  <c:v>12.225000000000009</c:v>
                </c:pt>
                <c:pt idx="276">
                  <c:v>12.149999999999991</c:v>
                </c:pt>
                <c:pt idx="277">
                  <c:v>12.149999999999991</c:v>
                </c:pt>
                <c:pt idx="278">
                  <c:v>12.075000000000003</c:v>
                </c:pt>
                <c:pt idx="279">
                  <c:v>12.075000000000003</c:v>
                </c:pt>
                <c:pt idx="280">
                  <c:v>12.149999999999991</c:v>
                </c:pt>
                <c:pt idx="281">
                  <c:v>12</c:v>
                </c:pt>
                <c:pt idx="282">
                  <c:v>12.075000000000003</c:v>
                </c:pt>
                <c:pt idx="283">
                  <c:v>12.075000000000003</c:v>
                </c:pt>
                <c:pt idx="284">
                  <c:v>12.075000000000003</c:v>
                </c:pt>
                <c:pt idx="285">
                  <c:v>12</c:v>
                </c:pt>
                <c:pt idx="286">
                  <c:v>12.075000000000003</c:v>
                </c:pt>
                <c:pt idx="287">
                  <c:v>12.075000000000003</c:v>
                </c:pt>
                <c:pt idx="288">
                  <c:v>12</c:v>
                </c:pt>
                <c:pt idx="289">
                  <c:v>12.075000000000003</c:v>
                </c:pt>
                <c:pt idx="290">
                  <c:v>12</c:v>
                </c:pt>
                <c:pt idx="291">
                  <c:v>12</c:v>
                </c:pt>
                <c:pt idx="292">
                  <c:v>12.075000000000003</c:v>
                </c:pt>
                <c:pt idx="293">
                  <c:v>12</c:v>
                </c:pt>
                <c:pt idx="294">
                  <c:v>12</c:v>
                </c:pt>
                <c:pt idx="295">
                  <c:v>11.849999999999994</c:v>
                </c:pt>
                <c:pt idx="296">
                  <c:v>12.075000000000003</c:v>
                </c:pt>
                <c:pt idx="297">
                  <c:v>11.849999999999994</c:v>
                </c:pt>
                <c:pt idx="298">
                  <c:v>11.924999999999997</c:v>
                </c:pt>
                <c:pt idx="299">
                  <c:v>12</c:v>
                </c:pt>
                <c:pt idx="300">
                  <c:v>11.924999999999997</c:v>
                </c:pt>
                <c:pt idx="301">
                  <c:v>11.924999999999997</c:v>
                </c:pt>
                <c:pt idx="302">
                  <c:v>12</c:v>
                </c:pt>
                <c:pt idx="303">
                  <c:v>12</c:v>
                </c:pt>
                <c:pt idx="304">
                  <c:v>12</c:v>
                </c:pt>
                <c:pt idx="305">
                  <c:v>11.924999999999997</c:v>
                </c:pt>
                <c:pt idx="306">
                  <c:v>12</c:v>
                </c:pt>
                <c:pt idx="307">
                  <c:v>11.924999999999997</c:v>
                </c:pt>
                <c:pt idx="308">
                  <c:v>11.849999999999994</c:v>
                </c:pt>
                <c:pt idx="309">
                  <c:v>11.849999999999994</c:v>
                </c:pt>
                <c:pt idx="310">
                  <c:v>11.849999999999994</c:v>
                </c:pt>
                <c:pt idx="311">
                  <c:v>11.775000000000006</c:v>
                </c:pt>
                <c:pt idx="312">
                  <c:v>11.849999999999994</c:v>
                </c:pt>
                <c:pt idx="313">
                  <c:v>11.849999999999994</c:v>
                </c:pt>
                <c:pt idx="314">
                  <c:v>11.775000000000006</c:v>
                </c:pt>
                <c:pt idx="315">
                  <c:v>11.775000000000006</c:v>
                </c:pt>
                <c:pt idx="316">
                  <c:v>11.849999999999994</c:v>
                </c:pt>
                <c:pt idx="317">
                  <c:v>11.775000000000006</c:v>
                </c:pt>
                <c:pt idx="318">
                  <c:v>11.849999999999994</c:v>
                </c:pt>
                <c:pt idx="319">
                  <c:v>11.924999999999997</c:v>
                </c:pt>
                <c:pt idx="320">
                  <c:v>11.775000000000006</c:v>
                </c:pt>
                <c:pt idx="321">
                  <c:v>11.775000000000006</c:v>
                </c:pt>
                <c:pt idx="322">
                  <c:v>11.775000000000006</c:v>
                </c:pt>
                <c:pt idx="323">
                  <c:v>11.775000000000006</c:v>
                </c:pt>
                <c:pt idx="324">
                  <c:v>11.849999999999994</c:v>
                </c:pt>
                <c:pt idx="325">
                  <c:v>11.775000000000006</c:v>
                </c:pt>
                <c:pt idx="326">
                  <c:v>11.699999999999989</c:v>
                </c:pt>
                <c:pt idx="327">
                  <c:v>11.775000000000006</c:v>
                </c:pt>
                <c:pt idx="328">
                  <c:v>11.775000000000006</c:v>
                </c:pt>
                <c:pt idx="329">
                  <c:v>11.775000000000006</c:v>
                </c:pt>
                <c:pt idx="330">
                  <c:v>11.849999999999994</c:v>
                </c:pt>
                <c:pt idx="331">
                  <c:v>11.775000000000006</c:v>
                </c:pt>
                <c:pt idx="332">
                  <c:v>11.775000000000006</c:v>
                </c:pt>
                <c:pt idx="333">
                  <c:v>11.849999999999994</c:v>
                </c:pt>
                <c:pt idx="334">
                  <c:v>11.849999999999994</c:v>
                </c:pt>
                <c:pt idx="335">
                  <c:v>11.849999999999994</c:v>
                </c:pt>
                <c:pt idx="336">
                  <c:v>11.775000000000006</c:v>
                </c:pt>
                <c:pt idx="337">
                  <c:v>11.699999999999989</c:v>
                </c:pt>
                <c:pt idx="338">
                  <c:v>11.699999999999989</c:v>
                </c:pt>
                <c:pt idx="339">
                  <c:v>11.699999999999989</c:v>
                </c:pt>
                <c:pt idx="340">
                  <c:v>11.775000000000006</c:v>
                </c:pt>
                <c:pt idx="341">
                  <c:v>11.699999999999989</c:v>
                </c:pt>
                <c:pt idx="342">
                  <c:v>11.699999999999989</c:v>
                </c:pt>
                <c:pt idx="343">
                  <c:v>11.699999999999989</c:v>
                </c:pt>
                <c:pt idx="344">
                  <c:v>11.625</c:v>
                </c:pt>
                <c:pt idx="345">
                  <c:v>11.775000000000006</c:v>
                </c:pt>
                <c:pt idx="346">
                  <c:v>11.625</c:v>
                </c:pt>
                <c:pt idx="347">
                  <c:v>11.549999999999997</c:v>
                </c:pt>
                <c:pt idx="348">
                  <c:v>11.549999999999997</c:v>
                </c:pt>
                <c:pt idx="349">
                  <c:v>11.625</c:v>
                </c:pt>
                <c:pt idx="350">
                  <c:v>11.699999999999989</c:v>
                </c:pt>
                <c:pt idx="351">
                  <c:v>11.549999999999997</c:v>
                </c:pt>
                <c:pt idx="352">
                  <c:v>11.549999999999997</c:v>
                </c:pt>
                <c:pt idx="353">
                  <c:v>11.625</c:v>
                </c:pt>
                <c:pt idx="354">
                  <c:v>11.625</c:v>
                </c:pt>
                <c:pt idx="355">
                  <c:v>11.549999999999997</c:v>
                </c:pt>
                <c:pt idx="356">
                  <c:v>11.549999999999997</c:v>
                </c:pt>
                <c:pt idx="357">
                  <c:v>11.625</c:v>
                </c:pt>
                <c:pt idx="358">
                  <c:v>11.625</c:v>
                </c:pt>
                <c:pt idx="359">
                  <c:v>11.625</c:v>
                </c:pt>
                <c:pt idx="360">
                  <c:v>11.475000000000009</c:v>
                </c:pt>
                <c:pt idx="361">
                  <c:v>11.475000000000009</c:v>
                </c:pt>
                <c:pt idx="362">
                  <c:v>11.549999999999997</c:v>
                </c:pt>
                <c:pt idx="363">
                  <c:v>11.549999999999997</c:v>
                </c:pt>
                <c:pt idx="364">
                  <c:v>11.549999999999997</c:v>
                </c:pt>
                <c:pt idx="365">
                  <c:v>11.625</c:v>
                </c:pt>
                <c:pt idx="366">
                  <c:v>11.549999999999997</c:v>
                </c:pt>
                <c:pt idx="367">
                  <c:v>11.699999999999989</c:v>
                </c:pt>
                <c:pt idx="368">
                  <c:v>11.549999999999997</c:v>
                </c:pt>
                <c:pt idx="369">
                  <c:v>11.549999999999997</c:v>
                </c:pt>
                <c:pt idx="370">
                  <c:v>11.399999999999991</c:v>
                </c:pt>
                <c:pt idx="371">
                  <c:v>11.475000000000009</c:v>
                </c:pt>
                <c:pt idx="372">
                  <c:v>11.399999999999991</c:v>
                </c:pt>
                <c:pt idx="373">
                  <c:v>11.475000000000009</c:v>
                </c:pt>
                <c:pt idx="374">
                  <c:v>11.475000000000009</c:v>
                </c:pt>
                <c:pt idx="375">
                  <c:v>11.475000000000009</c:v>
                </c:pt>
                <c:pt idx="376">
                  <c:v>11.475000000000009</c:v>
                </c:pt>
                <c:pt idx="377">
                  <c:v>11.399999999999991</c:v>
                </c:pt>
                <c:pt idx="378">
                  <c:v>11.399999999999991</c:v>
                </c:pt>
                <c:pt idx="379">
                  <c:v>11.399999999999991</c:v>
                </c:pt>
                <c:pt idx="380">
                  <c:v>11.399999999999991</c:v>
                </c:pt>
                <c:pt idx="381">
                  <c:v>11.325000000000003</c:v>
                </c:pt>
                <c:pt idx="382">
                  <c:v>11.475000000000009</c:v>
                </c:pt>
                <c:pt idx="383">
                  <c:v>11.399999999999991</c:v>
                </c:pt>
                <c:pt idx="384">
                  <c:v>11.325000000000003</c:v>
                </c:pt>
                <c:pt idx="385">
                  <c:v>11.475000000000009</c:v>
                </c:pt>
                <c:pt idx="386">
                  <c:v>11.399999999999991</c:v>
                </c:pt>
                <c:pt idx="387">
                  <c:v>11.399999999999991</c:v>
                </c:pt>
                <c:pt idx="388">
                  <c:v>11.325000000000003</c:v>
                </c:pt>
                <c:pt idx="389">
                  <c:v>11.25</c:v>
                </c:pt>
                <c:pt idx="390">
                  <c:v>11.399999999999991</c:v>
                </c:pt>
                <c:pt idx="391">
                  <c:v>11.399999999999991</c:v>
                </c:pt>
                <c:pt idx="392">
                  <c:v>11.399999999999991</c:v>
                </c:pt>
                <c:pt idx="393">
                  <c:v>11.399999999999991</c:v>
                </c:pt>
                <c:pt idx="394">
                  <c:v>11.325000000000003</c:v>
                </c:pt>
                <c:pt idx="395">
                  <c:v>11.325000000000003</c:v>
                </c:pt>
                <c:pt idx="396">
                  <c:v>11.325000000000003</c:v>
                </c:pt>
                <c:pt idx="397">
                  <c:v>11.325000000000003</c:v>
                </c:pt>
                <c:pt idx="398">
                  <c:v>11.25</c:v>
                </c:pt>
                <c:pt idx="399">
                  <c:v>11.325000000000003</c:v>
                </c:pt>
                <c:pt idx="400">
                  <c:v>11.25</c:v>
                </c:pt>
                <c:pt idx="401">
                  <c:v>11.25</c:v>
                </c:pt>
                <c:pt idx="402">
                  <c:v>11.174999999999997</c:v>
                </c:pt>
                <c:pt idx="403">
                  <c:v>11.25</c:v>
                </c:pt>
                <c:pt idx="404">
                  <c:v>11.25</c:v>
                </c:pt>
                <c:pt idx="405">
                  <c:v>11.174999999999997</c:v>
                </c:pt>
                <c:pt idx="406">
                  <c:v>11.325000000000003</c:v>
                </c:pt>
                <c:pt idx="407">
                  <c:v>11.25</c:v>
                </c:pt>
                <c:pt idx="408">
                  <c:v>11.174999999999997</c:v>
                </c:pt>
                <c:pt idx="409">
                  <c:v>11.25</c:v>
                </c:pt>
                <c:pt idx="410">
                  <c:v>11.174999999999997</c:v>
                </c:pt>
                <c:pt idx="411">
                  <c:v>11.174999999999997</c:v>
                </c:pt>
                <c:pt idx="412">
                  <c:v>11.174999999999997</c:v>
                </c:pt>
                <c:pt idx="413">
                  <c:v>11.174999999999997</c:v>
                </c:pt>
                <c:pt idx="414">
                  <c:v>11.174999999999997</c:v>
                </c:pt>
                <c:pt idx="415">
                  <c:v>11.099999999999994</c:v>
                </c:pt>
                <c:pt idx="416">
                  <c:v>11.025000000000006</c:v>
                </c:pt>
                <c:pt idx="417">
                  <c:v>11.099999999999994</c:v>
                </c:pt>
                <c:pt idx="418">
                  <c:v>11.025000000000006</c:v>
                </c:pt>
                <c:pt idx="419">
                  <c:v>11.025000000000006</c:v>
                </c:pt>
                <c:pt idx="420">
                  <c:v>11.099999999999994</c:v>
                </c:pt>
                <c:pt idx="421">
                  <c:v>11.099999999999994</c:v>
                </c:pt>
                <c:pt idx="422">
                  <c:v>11.025000000000006</c:v>
                </c:pt>
                <c:pt idx="423">
                  <c:v>11.174999999999997</c:v>
                </c:pt>
                <c:pt idx="424">
                  <c:v>11.099999999999994</c:v>
                </c:pt>
                <c:pt idx="425">
                  <c:v>11.025000000000006</c:v>
                </c:pt>
                <c:pt idx="426">
                  <c:v>11.025000000000006</c:v>
                </c:pt>
                <c:pt idx="427">
                  <c:v>11.025000000000006</c:v>
                </c:pt>
                <c:pt idx="428">
                  <c:v>11.099999999999994</c:v>
                </c:pt>
                <c:pt idx="429">
                  <c:v>10.949999999999989</c:v>
                </c:pt>
                <c:pt idx="430">
                  <c:v>11.025000000000006</c:v>
                </c:pt>
                <c:pt idx="431">
                  <c:v>11.025000000000006</c:v>
                </c:pt>
                <c:pt idx="432">
                  <c:v>10.949999999999989</c:v>
                </c:pt>
                <c:pt idx="433">
                  <c:v>10.949999999999989</c:v>
                </c:pt>
                <c:pt idx="434">
                  <c:v>10.949999999999989</c:v>
                </c:pt>
                <c:pt idx="435">
                  <c:v>10.875</c:v>
                </c:pt>
                <c:pt idx="436">
                  <c:v>10.949999999999989</c:v>
                </c:pt>
                <c:pt idx="437">
                  <c:v>10.949999999999989</c:v>
                </c:pt>
                <c:pt idx="438">
                  <c:v>10.949999999999989</c:v>
                </c:pt>
                <c:pt idx="439">
                  <c:v>10.875</c:v>
                </c:pt>
                <c:pt idx="440">
                  <c:v>10.875</c:v>
                </c:pt>
                <c:pt idx="441">
                  <c:v>10.949999999999989</c:v>
                </c:pt>
                <c:pt idx="442">
                  <c:v>10.875</c:v>
                </c:pt>
                <c:pt idx="443">
                  <c:v>10.799999999999997</c:v>
                </c:pt>
                <c:pt idx="444">
                  <c:v>10.875</c:v>
                </c:pt>
                <c:pt idx="445">
                  <c:v>10.799999999999997</c:v>
                </c:pt>
                <c:pt idx="446">
                  <c:v>10.724999999999994</c:v>
                </c:pt>
                <c:pt idx="447">
                  <c:v>10.799999999999997</c:v>
                </c:pt>
                <c:pt idx="448">
                  <c:v>10.724999999999994</c:v>
                </c:pt>
                <c:pt idx="449">
                  <c:v>10.799999999999997</c:v>
                </c:pt>
                <c:pt idx="450">
                  <c:v>10.799999999999997</c:v>
                </c:pt>
                <c:pt idx="451">
                  <c:v>10.724999999999994</c:v>
                </c:pt>
                <c:pt idx="452">
                  <c:v>10.799999999999997</c:v>
                </c:pt>
                <c:pt idx="453">
                  <c:v>10.799999999999997</c:v>
                </c:pt>
                <c:pt idx="454">
                  <c:v>10.724999999999994</c:v>
                </c:pt>
                <c:pt idx="455">
                  <c:v>10.575000000000003</c:v>
                </c:pt>
                <c:pt idx="456">
                  <c:v>10.724999999999994</c:v>
                </c:pt>
                <c:pt idx="457">
                  <c:v>10.724999999999994</c:v>
                </c:pt>
                <c:pt idx="458">
                  <c:v>10.799999999999997</c:v>
                </c:pt>
                <c:pt idx="459">
                  <c:v>10.649999999999991</c:v>
                </c:pt>
                <c:pt idx="460">
                  <c:v>10.649999999999991</c:v>
                </c:pt>
                <c:pt idx="461">
                  <c:v>10.649999999999991</c:v>
                </c:pt>
                <c:pt idx="462">
                  <c:v>10.575000000000003</c:v>
                </c:pt>
                <c:pt idx="463">
                  <c:v>10.575000000000003</c:v>
                </c:pt>
                <c:pt idx="464">
                  <c:v>10.649999999999991</c:v>
                </c:pt>
                <c:pt idx="465">
                  <c:v>10.575000000000003</c:v>
                </c:pt>
                <c:pt idx="466">
                  <c:v>10.649999999999991</c:v>
                </c:pt>
                <c:pt idx="467">
                  <c:v>10.649999999999991</c:v>
                </c:pt>
                <c:pt idx="468">
                  <c:v>10.575000000000003</c:v>
                </c:pt>
                <c:pt idx="469">
                  <c:v>10.499999999999986</c:v>
                </c:pt>
                <c:pt idx="470">
                  <c:v>10.424999999999997</c:v>
                </c:pt>
                <c:pt idx="471">
                  <c:v>10.499999999999986</c:v>
                </c:pt>
                <c:pt idx="472">
                  <c:v>10.499999999999986</c:v>
                </c:pt>
                <c:pt idx="473">
                  <c:v>10.499999999999986</c:v>
                </c:pt>
                <c:pt idx="474">
                  <c:v>10.575000000000003</c:v>
                </c:pt>
                <c:pt idx="475">
                  <c:v>10.499999999999986</c:v>
                </c:pt>
                <c:pt idx="476">
                  <c:v>10.499999999999986</c:v>
                </c:pt>
                <c:pt idx="477">
                  <c:v>10.424999999999997</c:v>
                </c:pt>
                <c:pt idx="478">
                  <c:v>10.424999999999997</c:v>
                </c:pt>
                <c:pt idx="479">
                  <c:v>10.349999999999994</c:v>
                </c:pt>
                <c:pt idx="480">
                  <c:v>10.424999999999997</c:v>
                </c:pt>
                <c:pt idx="481">
                  <c:v>10.424999999999997</c:v>
                </c:pt>
                <c:pt idx="482">
                  <c:v>10.424999999999997</c:v>
                </c:pt>
                <c:pt idx="483">
                  <c:v>10.349999999999994</c:v>
                </c:pt>
                <c:pt idx="484">
                  <c:v>10.424999999999997</c:v>
                </c:pt>
                <c:pt idx="485">
                  <c:v>10.349999999999994</c:v>
                </c:pt>
                <c:pt idx="486">
                  <c:v>10.349999999999994</c:v>
                </c:pt>
                <c:pt idx="487">
                  <c:v>10.349999999999994</c:v>
                </c:pt>
                <c:pt idx="488">
                  <c:v>10.275000000000006</c:v>
                </c:pt>
                <c:pt idx="489">
                  <c:v>10.199999999999989</c:v>
                </c:pt>
                <c:pt idx="490">
                  <c:v>10.199999999999989</c:v>
                </c:pt>
                <c:pt idx="491">
                  <c:v>10.275000000000006</c:v>
                </c:pt>
                <c:pt idx="492">
                  <c:v>10.199999999999989</c:v>
                </c:pt>
                <c:pt idx="493">
                  <c:v>10.125</c:v>
                </c:pt>
                <c:pt idx="494">
                  <c:v>10.199999999999989</c:v>
                </c:pt>
                <c:pt idx="495">
                  <c:v>10.125</c:v>
                </c:pt>
                <c:pt idx="496">
                  <c:v>10.199999999999989</c:v>
                </c:pt>
                <c:pt idx="497">
                  <c:v>10.125</c:v>
                </c:pt>
                <c:pt idx="498">
                  <c:v>10.125</c:v>
                </c:pt>
                <c:pt idx="499">
                  <c:v>10.125</c:v>
                </c:pt>
                <c:pt idx="500">
                  <c:v>10.125</c:v>
                </c:pt>
                <c:pt idx="501">
                  <c:v>10.049999999999997</c:v>
                </c:pt>
                <c:pt idx="502">
                  <c:v>10.049999999999997</c:v>
                </c:pt>
                <c:pt idx="503">
                  <c:v>10.049999999999997</c:v>
                </c:pt>
                <c:pt idx="504">
                  <c:v>9.9749999999999943</c:v>
                </c:pt>
                <c:pt idx="505">
                  <c:v>10.049999999999997</c:v>
                </c:pt>
                <c:pt idx="506">
                  <c:v>10.049999999999997</c:v>
                </c:pt>
                <c:pt idx="507">
                  <c:v>10.049999999999997</c:v>
                </c:pt>
                <c:pt idx="508">
                  <c:v>9.9749999999999943</c:v>
                </c:pt>
                <c:pt idx="509">
                  <c:v>10.125</c:v>
                </c:pt>
                <c:pt idx="510">
                  <c:v>10.049999999999997</c:v>
                </c:pt>
                <c:pt idx="511">
                  <c:v>9.9749999999999943</c:v>
                </c:pt>
                <c:pt idx="512">
                  <c:v>9.9749999999999943</c:v>
                </c:pt>
                <c:pt idx="513">
                  <c:v>9.8999999999999915</c:v>
                </c:pt>
                <c:pt idx="514">
                  <c:v>9.9749999999999943</c:v>
                </c:pt>
                <c:pt idx="515">
                  <c:v>9.8250000000000028</c:v>
                </c:pt>
                <c:pt idx="516">
                  <c:v>9.8250000000000028</c:v>
                </c:pt>
                <c:pt idx="517">
                  <c:v>9.8999999999999915</c:v>
                </c:pt>
                <c:pt idx="518">
                  <c:v>9.8999999999999915</c:v>
                </c:pt>
                <c:pt idx="519">
                  <c:v>9.9749999999999943</c:v>
                </c:pt>
                <c:pt idx="520">
                  <c:v>9.8250000000000028</c:v>
                </c:pt>
                <c:pt idx="521">
                  <c:v>9.8999999999999915</c:v>
                </c:pt>
                <c:pt idx="522">
                  <c:v>9.8250000000000028</c:v>
                </c:pt>
                <c:pt idx="523">
                  <c:v>9.7499999999999858</c:v>
                </c:pt>
                <c:pt idx="524">
                  <c:v>9.8250000000000028</c:v>
                </c:pt>
                <c:pt idx="525">
                  <c:v>9.7499999999999858</c:v>
                </c:pt>
                <c:pt idx="526">
                  <c:v>9.8250000000000028</c:v>
                </c:pt>
                <c:pt idx="527">
                  <c:v>9.7499999999999858</c:v>
                </c:pt>
                <c:pt idx="528">
                  <c:v>9.6749999999999972</c:v>
                </c:pt>
                <c:pt idx="529">
                  <c:v>9.7499999999999858</c:v>
                </c:pt>
                <c:pt idx="530">
                  <c:v>9.7499999999999858</c:v>
                </c:pt>
                <c:pt idx="531">
                  <c:v>9.7499999999999858</c:v>
                </c:pt>
                <c:pt idx="532">
                  <c:v>9.6749999999999972</c:v>
                </c:pt>
                <c:pt idx="533">
                  <c:v>9.5999999999999943</c:v>
                </c:pt>
                <c:pt idx="534">
                  <c:v>9.5999999999999943</c:v>
                </c:pt>
                <c:pt idx="535">
                  <c:v>9.5250000000000057</c:v>
                </c:pt>
                <c:pt idx="536">
                  <c:v>9.5250000000000057</c:v>
                </c:pt>
                <c:pt idx="537">
                  <c:v>9.6749999999999972</c:v>
                </c:pt>
                <c:pt idx="538">
                  <c:v>9.5250000000000057</c:v>
                </c:pt>
                <c:pt idx="539">
                  <c:v>9.5250000000000057</c:v>
                </c:pt>
                <c:pt idx="540">
                  <c:v>9.5999999999999943</c:v>
                </c:pt>
                <c:pt idx="541">
                  <c:v>9.5999999999999943</c:v>
                </c:pt>
                <c:pt idx="542">
                  <c:v>9.4499999999999886</c:v>
                </c:pt>
                <c:pt idx="543">
                  <c:v>9.5250000000000057</c:v>
                </c:pt>
                <c:pt idx="544">
                  <c:v>9.5250000000000057</c:v>
                </c:pt>
                <c:pt idx="545">
                  <c:v>9.4499999999999886</c:v>
                </c:pt>
                <c:pt idx="546">
                  <c:v>9.4499999999999886</c:v>
                </c:pt>
                <c:pt idx="547">
                  <c:v>9.4499999999999886</c:v>
                </c:pt>
                <c:pt idx="548">
                  <c:v>9.4499999999999886</c:v>
                </c:pt>
                <c:pt idx="549">
                  <c:v>9.4499999999999886</c:v>
                </c:pt>
                <c:pt idx="550">
                  <c:v>9.375</c:v>
                </c:pt>
                <c:pt idx="551">
                  <c:v>9.5250000000000057</c:v>
                </c:pt>
                <c:pt idx="552">
                  <c:v>9.3000000000000114</c:v>
                </c:pt>
                <c:pt idx="553">
                  <c:v>9.375</c:v>
                </c:pt>
                <c:pt idx="554">
                  <c:v>9.375</c:v>
                </c:pt>
                <c:pt idx="555">
                  <c:v>9.375</c:v>
                </c:pt>
                <c:pt idx="556">
                  <c:v>9.375</c:v>
                </c:pt>
                <c:pt idx="557">
                  <c:v>9.375</c:v>
                </c:pt>
                <c:pt idx="558">
                  <c:v>9.3000000000000114</c:v>
                </c:pt>
                <c:pt idx="559">
                  <c:v>9.3000000000000114</c:v>
                </c:pt>
                <c:pt idx="560">
                  <c:v>9.3000000000000114</c:v>
                </c:pt>
                <c:pt idx="561">
                  <c:v>9.4499999999999886</c:v>
                </c:pt>
                <c:pt idx="562">
                  <c:v>9.3000000000000114</c:v>
                </c:pt>
                <c:pt idx="563">
                  <c:v>9.2249999999999943</c:v>
                </c:pt>
                <c:pt idx="564">
                  <c:v>9.3000000000000114</c:v>
                </c:pt>
                <c:pt idx="565">
                  <c:v>9.3000000000000114</c:v>
                </c:pt>
                <c:pt idx="566">
                  <c:v>9.2249999999999943</c:v>
                </c:pt>
                <c:pt idx="567">
                  <c:v>9.2249999999999943</c:v>
                </c:pt>
                <c:pt idx="568">
                  <c:v>9.2249999999999943</c:v>
                </c:pt>
                <c:pt idx="569">
                  <c:v>9.1500000000000057</c:v>
                </c:pt>
                <c:pt idx="570">
                  <c:v>9.2249999999999943</c:v>
                </c:pt>
                <c:pt idx="571">
                  <c:v>9.3000000000000114</c:v>
                </c:pt>
                <c:pt idx="572">
                  <c:v>9.1500000000000057</c:v>
                </c:pt>
                <c:pt idx="573">
                  <c:v>9.375</c:v>
                </c:pt>
                <c:pt idx="574">
                  <c:v>9.1500000000000057</c:v>
                </c:pt>
                <c:pt idx="575">
                  <c:v>9.1500000000000057</c:v>
                </c:pt>
                <c:pt idx="576">
                  <c:v>9.2249999999999943</c:v>
                </c:pt>
                <c:pt idx="577">
                  <c:v>9.0750000000000028</c:v>
                </c:pt>
                <c:pt idx="578">
                  <c:v>9.1500000000000057</c:v>
                </c:pt>
                <c:pt idx="579">
                  <c:v>9.0000000000000142</c:v>
                </c:pt>
                <c:pt idx="580">
                  <c:v>9.2249999999999943</c:v>
                </c:pt>
                <c:pt idx="581">
                  <c:v>9.1500000000000057</c:v>
                </c:pt>
                <c:pt idx="582">
                  <c:v>9.0750000000000028</c:v>
                </c:pt>
                <c:pt idx="583">
                  <c:v>9.1500000000000057</c:v>
                </c:pt>
                <c:pt idx="584">
                  <c:v>9.1500000000000057</c:v>
                </c:pt>
                <c:pt idx="585">
                  <c:v>9.0000000000000142</c:v>
                </c:pt>
                <c:pt idx="586">
                  <c:v>9.0750000000000028</c:v>
                </c:pt>
                <c:pt idx="587">
                  <c:v>9.0750000000000028</c:v>
                </c:pt>
                <c:pt idx="588">
                  <c:v>9.0000000000000142</c:v>
                </c:pt>
                <c:pt idx="589">
                  <c:v>8.9249999999999972</c:v>
                </c:pt>
                <c:pt idx="590">
                  <c:v>8.9249999999999972</c:v>
                </c:pt>
                <c:pt idx="591">
                  <c:v>8.9249999999999972</c:v>
                </c:pt>
                <c:pt idx="592">
                  <c:v>8.8500000000000085</c:v>
                </c:pt>
                <c:pt idx="593">
                  <c:v>8.8500000000000085</c:v>
                </c:pt>
                <c:pt idx="594">
                  <c:v>8.8500000000000085</c:v>
                </c:pt>
                <c:pt idx="595">
                  <c:v>8.7750000000000057</c:v>
                </c:pt>
                <c:pt idx="596">
                  <c:v>8.7750000000000057</c:v>
                </c:pt>
                <c:pt idx="597">
                  <c:v>8.8500000000000085</c:v>
                </c:pt>
                <c:pt idx="598">
                  <c:v>8.8500000000000085</c:v>
                </c:pt>
                <c:pt idx="599">
                  <c:v>8.7750000000000057</c:v>
                </c:pt>
                <c:pt idx="600">
                  <c:v>8.8500000000000085</c:v>
                </c:pt>
                <c:pt idx="601">
                  <c:v>8.7750000000000057</c:v>
                </c:pt>
                <c:pt idx="602">
                  <c:v>8.7750000000000057</c:v>
                </c:pt>
                <c:pt idx="603">
                  <c:v>8.7750000000000057</c:v>
                </c:pt>
                <c:pt idx="604">
                  <c:v>8.7000000000000028</c:v>
                </c:pt>
                <c:pt idx="605">
                  <c:v>8.7750000000000057</c:v>
                </c:pt>
                <c:pt idx="606">
                  <c:v>8.7000000000000028</c:v>
                </c:pt>
                <c:pt idx="607">
                  <c:v>8.7750000000000057</c:v>
                </c:pt>
                <c:pt idx="608">
                  <c:v>8.7000000000000028</c:v>
                </c:pt>
                <c:pt idx="609">
                  <c:v>8.7750000000000057</c:v>
                </c:pt>
                <c:pt idx="610">
                  <c:v>8.7000000000000028</c:v>
                </c:pt>
                <c:pt idx="611">
                  <c:v>8.7000000000000028</c:v>
                </c:pt>
                <c:pt idx="612">
                  <c:v>8.7000000000000028</c:v>
                </c:pt>
                <c:pt idx="613">
                  <c:v>8.625</c:v>
                </c:pt>
                <c:pt idx="614">
                  <c:v>8.5500000000000114</c:v>
                </c:pt>
                <c:pt idx="615">
                  <c:v>8.5500000000000114</c:v>
                </c:pt>
                <c:pt idx="616">
                  <c:v>8.4749999999999943</c:v>
                </c:pt>
                <c:pt idx="617">
                  <c:v>8.5500000000000114</c:v>
                </c:pt>
                <c:pt idx="618">
                  <c:v>8.5500000000000114</c:v>
                </c:pt>
                <c:pt idx="619">
                  <c:v>8.4749999999999943</c:v>
                </c:pt>
                <c:pt idx="620">
                  <c:v>8.5500000000000114</c:v>
                </c:pt>
                <c:pt idx="621">
                  <c:v>8.4000000000000057</c:v>
                </c:pt>
                <c:pt idx="622">
                  <c:v>8.5500000000000114</c:v>
                </c:pt>
                <c:pt idx="623">
                  <c:v>8.4749999999999943</c:v>
                </c:pt>
                <c:pt idx="624">
                  <c:v>8.4000000000000057</c:v>
                </c:pt>
                <c:pt idx="625">
                  <c:v>8.4749999999999943</c:v>
                </c:pt>
                <c:pt idx="626">
                  <c:v>8.4749999999999943</c:v>
                </c:pt>
                <c:pt idx="627">
                  <c:v>8.4749999999999943</c:v>
                </c:pt>
                <c:pt idx="628">
                  <c:v>8.4749999999999943</c:v>
                </c:pt>
                <c:pt idx="629">
                  <c:v>8.4000000000000057</c:v>
                </c:pt>
                <c:pt idx="630">
                  <c:v>8.4000000000000057</c:v>
                </c:pt>
                <c:pt idx="631">
                  <c:v>8.4000000000000057</c:v>
                </c:pt>
                <c:pt idx="632">
                  <c:v>8.4000000000000057</c:v>
                </c:pt>
                <c:pt idx="633">
                  <c:v>8.3250000000000028</c:v>
                </c:pt>
                <c:pt idx="634">
                  <c:v>8.4000000000000057</c:v>
                </c:pt>
                <c:pt idx="635">
                  <c:v>8.3250000000000028</c:v>
                </c:pt>
                <c:pt idx="636">
                  <c:v>8.3250000000000028</c:v>
                </c:pt>
                <c:pt idx="637">
                  <c:v>8.4000000000000057</c:v>
                </c:pt>
                <c:pt idx="638">
                  <c:v>8.4000000000000057</c:v>
                </c:pt>
                <c:pt idx="639">
                  <c:v>8.3250000000000028</c:v>
                </c:pt>
                <c:pt idx="640">
                  <c:v>8.3250000000000028</c:v>
                </c:pt>
                <c:pt idx="641">
                  <c:v>8.2500000000000142</c:v>
                </c:pt>
                <c:pt idx="642">
                  <c:v>8.3250000000000028</c:v>
                </c:pt>
                <c:pt idx="643">
                  <c:v>8.2500000000000142</c:v>
                </c:pt>
                <c:pt idx="644">
                  <c:v>8.2500000000000142</c:v>
                </c:pt>
                <c:pt idx="645">
                  <c:v>8.3250000000000028</c:v>
                </c:pt>
                <c:pt idx="646">
                  <c:v>8.2500000000000142</c:v>
                </c:pt>
                <c:pt idx="647">
                  <c:v>8.1749999999999972</c:v>
                </c:pt>
                <c:pt idx="648">
                  <c:v>8.2500000000000142</c:v>
                </c:pt>
                <c:pt idx="649">
                  <c:v>8.3250000000000028</c:v>
                </c:pt>
                <c:pt idx="650">
                  <c:v>8.1749999999999972</c:v>
                </c:pt>
                <c:pt idx="651">
                  <c:v>8.2500000000000142</c:v>
                </c:pt>
                <c:pt idx="652">
                  <c:v>8.1749999999999972</c:v>
                </c:pt>
                <c:pt idx="653">
                  <c:v>8.1749999999999972</c:v>
                </c:pt>
                <c:pt idx="654">
                  <c:v>8.1749999999999972</c:v>
                </c:pt>
                <c:pt idx="655">
                  <c:v>8.1000000000000085</c:v>
                </c:pt>
                <c:pt idx="656">
                  <c:v>8.1749999999999972</c:v>
                </c:pt>
                <c:pt idx="657">
                  <c:v>8.1000000000000085</c:v>
                </c:pt>
                <c:pt idx="658">
                  <c:v>8.0250000000000057</c:v>
                </c:pt>
                <c:pt idx="659">
                  <c:v>8.0250000000000057</c:v>
                </c:pt>
                <c:pt idx="660">
                  <c:v>7.9500000000000028</c:v>
                </c:pt>
                <c:pt idx="661">
                  <c:v>7.875</c:v>
                </c:pt>
                <c:pt idx="662">
                  <c:v>8.0250000000000057</c:v>
                </c:pt>
                <c:pt idx="663">
                  <c:v>7.8000000000000114</c:v>
                </c:pt>
                <c:pt idx="664">
                  <c:v>7.875</c:v>
                </c:pt>
                <c:pt idx="665">
                  <c:v>7.8000000000000114</c:v>
                </c:pt>
                <c:pt idx="666">
                  <c:v>7.7249999999999943</c:v>
                </c:pt>
                <c:pt idx="667">
                  <c:v>7.6500000000000057</c:v>
                </c:pt>
                <c:pt idx="668">
                  <c:v>7.5750000000000028</c:v>
                </c:pt>
                <c:pt idx="669">
                  <c:v>7.5750000000000028</c:v>
                </c:pt>
                <c:pt idx="670">
                  <c:v>7.5</c:v>
                </c:pt>
                <c:pt idx="671">
                  <c:v>7.5</c:v>
                </c:pt>
                <c:pt idx="672">
                  <c:v>7.5</c:v>
                </c:pt>
                <c:pt idx="673">
                  <c:v>7.4249999999999972</c:v>
                </c:pt>
                <c:pt idx="674">
                  <c:v>7.4249999999999972</c:v>
                </c:pt>
                <c:pt idx="675">
                  <c:v>7.4249999999999972</c:v>
                </c:pt>
                <c:pt idx="676">
                  <c:v>7.4249999999999972</c:v>
                </c:pt>
                <c:pt idx="677">
                  <c:v>7.3500000000000085</c:v>
                </c:pt>
                <c:pt idx="678">
                  <c:v>7.5</c:v>
                </c:pt>
                <c:pt idx="679">
                  <c:v>7.3500000000000085</c:v>
                </c:pt>
                <c:pt idx="680">
                  <c:v>7.4249999999999972</c:v>
                </c:pt>
                <c:pt idx="681">
                  <c:v>7.3500000000000085</c:v>
                </c:pt>
                <c:pt idx="682">
                  <c:v>7.2749999999999915</c:v>
                </c:pt>
                <c:pt idx="683">
                  <c:v>7.2749999999999915</c:v>
                </c:pt>
                <c:pt idx="684">
                  <c:v>7.2749999999999915</c:v>
                </c:pt>
                <c:pt idx="685">
                  <c:v>7.2000000000000028</c:v>
                </c:pt>
                <c:pt idx="686">
                  <c:v>7.3500000000000085</c:v>
                </c:pt>
                <c:pt idx="687">
                  <c:v>7.3500000000000085</c:v>
                </c:pt>
                <c:pt idx="688">
                  <c:v>7.2749999999999915</c:v>
                </c:pt>
                <c:pt idx="689">
                  <c:v>7.2749999999999915</c:v>
                </c:pt>
                <c:pt idx="690">
                  <c:v>7.3500000000000085</c:v>
                </c:pt>
                <c:pt idx="691">
                  <c:v>7.2749999999999915</c:v>
                </c:pt>
                <c:pt idx="692">
                  <c:v>7.3500000000000085</c:v>
                </c:pt>
                <c:pt idx="693">
                  <c:v>7.3500000000000085</c:v>
                </c:pt>
                <c:pt idx="694">
                  <c:v>7.2749999999999915</c:v>
                </c:pt>
                <c:pt idx="695">
                  <c:v>7.2749999999999915</c:v>
                </c:pt>
                <c:pt idx="696">
                  <c:v>7.2749999999999915</c:v>
                </c:pt>
                <c:pt idx="697">
                  <c:v>7.2749999999999915</c:v>
                </c:pt>
                <c:pt idx="698">
                  <c:v>7.4249999999999972</c:v>
                </c:pt>
                <c:pt idx="699">
                  <c:v>7.2749999999999915</c:v>
                </c:pt>
                <c:pt idx="700">
                  <c:v>7.3500000000000085</c:v>
                </c:pt>
                <c:pt idx="701">
                  <c:v>7.2749999999999915</c:v>
                </c:pt>
                <c:pt idx="702">
                  <c:v>7.2749999999999915</c:v>
                </c:pt>
                <c:pt idx="703">
                  <c:v>7.2749999999999915</c:v>
                </c:pt>
                <c:pt idx="704">
                  <c:v>7.3500000000000085</c:v>
                </c:pt>
                <c:pt idx="705">
                  <c:v>7.2749999999999915</c:v>
                </c:pt>
                <c:pt idx="706">
                  <c:v>7.2749999999999915</c:v>
                </c:pt>
                <c:pt idx="707">
                  <c:v>7.4249999999999972</c:v>
                </c:pt>
                <c:pt idx="708">
                  <c:v>7.3500000000000085</c:v>
                </c:pt>
                <c:pt idx="709">
                  <c:v>7.2749999999999915</c:v>
                </c:pt>
                <c:pt idx="710">
                  <c:v>7.3500000000000085</c:v>
                </c:pt>
                <c:pt idx="711">
                  <c:v>7.5</c:v>
                </c:pt>
                <c:pt idx="712">
                  <c:v>7.3500000000000085</c:v>
                </c:pt>
                <c:pt idx="713">
                  <c:v>7.3500000000000085</c:v>
                </c:pt>
                <c:pt idx="714">
                  <c:v>7.4249999999999972</c:v>
                </c:pt>
                <c:pt idx="715">
                  <c:v>7.2749999999999915</c:v>
                </c:pt>
                <c:pt idx="716">
                  <c:v>7.3500000000000085</c:v>
                </c:pt>
                <c:pt idx="717">
                  <c:v>7.4249999999999972</c:v>
                </c:pt>
                <c:pt idx="718">
                  <c:v>7.3500000000000085</c:v>
                </c:pt>
                <c:pt idx="719">
                  <c:v>7.3500000000000085</c:v>
                </c:pt>
                <c:pt idx="720">
                  <c:v>7.3500000000000085</c:v>
                </c:pt>
                <c:pt idx="721">
                  <c:v>7.3500000000000085</c:v>
                </c:pt>
                <c:pt idx="722">
                  <c:v>7.4249999999999972</c:v>
                </c:pt>
                <c:pt idx="723">
                  <c:v>7.3500000000000085</c:v>
                </c:pt>
                <c:pt idx="724">
                  <c:v>7.3500000000000085</c:v>
                </c:pt>
                <c:pt idx="725">
                  <c:v>7.3500000000000085</c:v>
                </c:pt>
                <c:pt idx="726">
                  <c:v>7.2749999999999915</c:v>
                </c:pt>
                <c:pt idx="727">
                  <c:v>7.3500000000000085</c:v>
                </c:pt>
                <c:pt idx="728">
                  <c:v>7.2749999999999915</c:v>
                </c:pt>
                <c:pt idx="729">
                  <c:v>7.2749999999999915</c:v>
                </c:pt>
                <c:pt idx="730">
                  <c:v>7.3500000000000085</c:v>
                </c:pt>
                <c:pt idx="731">
                  <c:v>7.2749999999999915</c:v>
                </c:pt>
                <c:pt idx="732">
                  <c:v>7.2749999999999915</c:v>
                </c:pt>
                <c:pt idx="733">
                  <c:v>7.2749999999999915</c:v>
                </c:pt>
                <c:pt idx="734">
                  <c:v>7.2000000000000028</c:v>
                </c:pt>
                <c:pt idx="735">
                  <c:v>7.2000000000000028</c:v>
                </c:pt>
                <c:pt idx="736">
                  <c:v>7.125</c:v>
                </c:pt>
                <c:pt idx="737">
                  <c:v>7.0500000000000114</c:v>
                </c:pt>
                <c:pt idx="738">
                  <c:v>7.0500000000000114</c:v>
                </c:pt>
                <c:pt idx="739">
                  <c:v>6.9749999999999943</c:v>
                </c:pt>
                <c:pt idx="740">
                  <c:v>6.9000000000000057</c:v>
                </c:pt>
                <c:pt idx="741">
                  <c:v>6.9000000000000057</c:v>
                </c:pt>
                <c:pt idx="742">
                  <c:v>6.8250000000000028</c:v>
                </c:pt>
                <c:pt idx="743">
                  <c:v>6.75</c:v>
                </c:pt>
                <c:pt idx="744">
                  <c:v>6.75</c:v>
                </c:pt>
                <c:pt idx="745">
                  <c:v>6.6749999999999972</c:v>
                </c:pt>
                <c:pt idx="746">
                  <c:v>6.6749999999999972</c:v>
                </c:pt>
                <c:pt idx="747">
                  <c:v>6.6749999999999972</c:v>
                </c:pt>
                <c:pt idx="748">
                  <c:v>6.6000000000000085</c:v>
                </c:pt>
                <c:pt idx="749">
                  <c:v>6.5249999999999915</c:v>
                </c:pt>
                <c:pt idx="750">
                  <c:v>6.5249999999999915</c:v>
                </c:pt>
                <c:pt idx="751">
                  <c:v>6.4500000000000028</c:v>
                </c:pt>
                <c:pt idx="752">
                  <c:v>6.375</c:v>
                </c:pt>
                <c:pt idx="753">
                  <c:v>6.4500000000000028</c:v>
                </c:pt>
                <c:pt idx="754">
                  <c:v>6.3000000000000114</c:v>
                </c:pt>
                <c:pt idx="755">
                  <c:v>6.3000000000000114</c:v>
                </c:pt>
                <c:pt idx="756">
                  <c:v>6.3000000000000114</c:v>
                </c:pt>
                <c:pt idx="757">
                  <c:v>6.375</c:v>
                </c:pt>
                <c:pt idx="758">
                  <c:v>6.3000000000000114</c:v>
                </c:pt>
                <c:pt idx="759">
                  <c:v>6.3000000000000114</c:v>
                </c:pt>
                <c:pt idx="760">
                  <c:v>6.2249999999999943</c:v>
                </c:pt>
                <c:pt idx="761">
                  <c:v>6.2249999999999943</c:v>
                </c:pt>
                <c:pt idx="762">
                  <c:v>6.2249999999999943</c:v>
                </c:pt>
                <c:pt idx="763">
                  <c:v>6.2249999999999943</c:v>
                </c:pt>
                <c:pt idx="764">
                  <c:v>6.2249999999999943</c:v>
                </c:pt>
                <c:pt idx="765">
                  <c:v>6.2249999999999943</c:v>
                </c:pt>
                <c:pt idx="766">
                  <c:v>6.3000000000000114</c:v>
                </c:pt>
                <c:pt idx="767">
                  <c:v>6.3000000000000114</c:v>
                </c:pt>
                <c:pt idx="768">
                  <c:v>6.375</c:v>
                </c:pt>
                <c:pt idx="769">
                  <c:v>6.375</c:v>
                </c:pt>
                <c:pt idx="770">
                  <c:v>6.375</c:v>
                </c:pt>
                <c:pt idx="771">
                  <c:v>6.3000000000000114</c:v>
                </c:pt>
                <c:pt idx="772">
                  <c:v>6.3000000000000114</c:v>
                </c:pt>
                <c:pt idx="773">
                  <c:v>6.3000000000000114</c:v>
                </c:pt>
                <c:pt idx="774">
                  <c:v>6.3000000000000114</c:v>
                </c:pt>
                <c:pt idx="775">
                  <c:v>6.3000000000000114</c:v>
                </c:pt>
                <c:pt idx="776">
                  <c:v>6.2249999999999943</c:v>
                </c:pt>
                <c:pt idx="777">
                  <c:v>6.375</c:v>
                </c:pt>
                <c:pt idx="778">
                  <c:v>6.3000000000000114</c:v>
                </c:pt>
                <c:pt idx="779">
                  <c:v>6.3000000000000114</c:v>
                </c:pt>
                <c:pt idx="780">
                  <c:v>6.3000000000000114</c:v>
                </c:pt>
                <c:pt idx="781">
                  <c:v>6.375</c:v>
                </c:pt>
                <c:pt idx="782">
                  <c:v>6.375</c:v>
                </c:pt>
                <c:pt idx="783">
                  <c:v>6.3000000000000114</c:v>
                </c:pt>
                <c:pt idx="784">
                  <c:v>6.3000000000000114</c:v>
                </c:pt>
                <c:pt idx="785">
                  <c:v>6.375</c:v>
                </c:pt>
                <c:pt idx="786">
                  <c:v>6.3000000000000114</c:v>
                </c:pt>
                <c:pt idx="787">
                  <c:v>6.375</c:v>
                </c:pt>
                <c:pt idx="788">
                  <c:v>6.375</c:v>
                </c:pt>
                <c:pt idx="789">
                  <c:v>6.375</c:v>
                </c:pt>
                <c:pt idx="790">
                  <c:v>6.375</c:v>
                </c:pt>
                <c:pt idx="791">
                  <c:v>6.4500000000000028</c:v>
                </c:pt>
                <c:pt idx="792">
                  <c:v>6.375</c:v>
                </c:pt>
                <c:pt idx="793">
                  <c:v>6.375</c:v>
                </c:pt>
                <c:pt idx="794">
                  <c:v>6.375</c:v>
                </c:pt>
                <c:pt idx="795">
                  <c:v>6.3000000000000114</c:v>
                </c:pt>
                <c:pt idx="796">
                  <c:v>6.375</c:v>
                </c:pt>
                <c:pt idx="797">
                  <c:v>6.375</c:v>
                </c:pt>
                <c:pt idx="798">
                  <c:v>6.375</c:v>
                </c:pt>
                <c:pt idx="799">
                  <c:v>6.5249999999999915</c:v>
                </c:pt>
                <c:pt idx="800">
                  <c:v>6.4500000000000028</c:v>
                </c:pt>
                <c:pt idx="801">
                  <c:v>6.4500000000000028</c:v>
                </c:pt>
                <c:pt idx="802">
                  <c:v>6.375</c:v>
                </c:pt>
                <c:pt idx="803">
                  <c:v>6.6000000000000085</c:v>
                </c:pt>
                <c:pt idx="804">
                  <c:v>6.5249999999999915</c:v>
                </c:pt>
                <c:pt idx="805">
                  <c:v>6.4500000000000028</c:v>
                </c:pt>
                <c:pt idx="806">
                  <c:v>6.375</c:v>
                </c:pt>
                <c:pt idx="807">
                  <c:v>6.3000000000000114</c:v>
                </c:pt>
                <c:pt idx="808">
                  <c:v>6.3000000000000114</c:v>
                </c:pt>
                <c:pt idx="809">
                  <c:v>7.9500000000000028</c:v>
                </c:pt>
                <c:pt idx="810">
                  <c:v>18.525000000000006</c:v>
                </c:pt>
                <c:pt idx="811">
                  <c:v>25.350000000000009</c:v>
                </c:pt>
                <c:pt idx="812">
                  <c:v>28.799999999999997</c:v>
                </c:pt>
                <c:pt idx="813">
                  <c:v>31.649999999999991</c:v>
                </c:pt>
                <c:pt idx="814">
                  <c:v>34.275000000000006</c:v>
                </c:pt>
                <c:pt idx="815">
                  <c:v>36.525000000000006</c:v>
                </c:pt>
                <c:pt idx="816">
                  <c:v>38.774999999999991</c:v>
                </c:pt>
                <c:pt idx="817">
                  <c:v>40.650000000000006</c:v>
                </c:pt>
                <c:pt idx="818">
                  <c:v>41.924999999999997</c:v>
                </c:pt>
                <c:pt idx="819">
                  <c:v>42.524999999999991</c:v>
                </c:pt>
                <c:pt idx="820">
                  <c:v>42.75</c:v>
                </c:pt>
                <c:pt idx="821">
                  <c:v>43.350000000000009</c:v>
                </c:pt>
                <c:pt idx="822">
                  <c:v>43.5</c:v>
                </c:pt>
                <c:pt idx="823">
                  <c:v>43.800000000000011</c:v>
                </c:pt>
                <c:pt idx="824">
                  <c:v>44.25</c:v>
                </c:pt>
                <c:pt idx="825">
                  <c:v>44.7</c:v>
                </c:pt>
                <c:pt idx="826">
                  <c:v>44.7</c:v>
                </c:pt>
                <c:pt idx="827">
                  <c:v>44.850000000000009</c:v>
                </c:pt>
                <c:pt idx="828">
                  <c:v>45.150000000000006</c:v>
                </c:pt>
                <c:pt idx="829">
                  <c:v>45.375</c:v>
                </c:pt>
                <c:pt idx="830">
                  <c:v>45.600000000000009</c:v>
                </c:pt>
                <c:pt idx="831">
                  <c:v>45.825000000000003</c:v>
                </c:pt>
                <c:pt idx="832">
                  <c:v>45.900000000000006</c:v>
                </c:pt>
                <c:pt idx="833">
                  <c:v>45.900000000000006</c:v>
                </c:pt>
                <c:pt idx="834">
                  <c:v>45.974999999999994</c:v>
                </c:pt>
                <c:pt idx="835">
                  <c:v>46.050000000000011</c:v>
                </c:pt>
                <c:pt idx="836">
                  <c:v>46.125</c:v>
                </c:pt>
                <c:pt idx="837">
                  <c:v>46.125</c:v>
                </c:pt>
                <c:pt idx="838">
                  <c:v>46.2</c:v>
                </c:pt>
                <c:pt idx="839">
                  <c:v>46.2</c:v>
                </c:pt>
                <c:pt idx="840">
                  <c:v>46.275000000000006</c:v>
                </c:pt>
                <c:pt idx="841">
                  <c:v>46.275000000000006</c:v>
                </c:pt>
                <c:pt idx="842">
                  <c:v>46.275000000000006</c:v>
                </c:pt>
                <c:pt idx="843">
                  <c:v>46.424999999999997</c:v>
                </c:pt>
                <c:pt idx="844">
                  <c:v>46.500000000000014</c:v>
                </c:pt>
                <c:pt idx="845">
                  <c:v>46.350000000000009</c:v>
                </c:pt>
                <c:pt idx="846">
                  <c:v>46.350000000000009</c:v>
                </c:pt>
                <c:pt idx="847">
                  <c:v>46.424999999999997</c:v>
                </c:pt>
                <c:pt idx="848">
                  <c:v>46.500000000000014</c:v>
                </c:pt>
                <c:pt idx="849">
                  <c:v>46.500000000000014</c:v>
                </c:pt>
                <c:pt idx="850">
                  <c:v>46.575000000000003</c:v>
                </c:pt>
                <c:pt idx="851">
                  <c:v>46.650000000000006</c:v>
                </c:pt>
                <c:pt idx="852">
                  <c:v>46.724999999999994</c:v>
                </c:pt>
                <c:pt idx="853">
                  <c:v>46.800000000000011</c:v>
                </c:pt>
                <c:pt idx="854">
                  <c:v>46.949999999999989</c:v>
                </c:pt>
                <c:pt idx="855">
                  <c:v>47.249999999999986</c:v>
                </c:pt>
                <c:pt idx="856">
                  <c:v>47.399999999999991</c:v>
                </c:pt>
                <c:pt idx="857">
                  <c:v>47.699999999999989</c:v>
                </c:pt>
                <c:pt idx="858">
                  <c:v>47.924999999999997</c:v>
                </c:pt>
                <c:pt idx="859">
                  <c:v>47.924999999999997</c:v>
                </c:pt>
                <c:pt idx="860">
                  <c:v>47.999999999999986</c:v>
                </c:pt>
              </c:numCache>
            </c:numRef>
          </c:val>
          <c:smooth val="0"/>
          <c:extLst>
            <c:ext xmlns:c16="http://schemas.microsoft.com/office/drawing/2014/chart" uri="{C3380CC4-5D6E-409C-BE32-E72D297353CC}">
              <c16:uniqueId val="{00000000-87C9-4641-9A64-A518493BCA81}"/>
            </c:ext>
          </c:extLst>
        </c:ser>
        <c:ser>
          <c:idx val="4"/>
          <c:order val="1"/>
          <c:tx>
            <c:v>Discharge</c:v>
          </c:tx>
          <c:spPr>
            <a:ln w="28575" cap="rnd">
              <a:solidFill>
                <a:srgbClr val="FF0000"/>
              </a:solidFill>
              <a:round/>
            </a:ln>
            <a:effectLst/>
          </c:spPr>
          <c:marker>
            <c:symbol val="none"/>
          </c:marker>
          <c:val>
            <c:numRef>
              <c:f>Data!$U$84:$U$944</c:f>
              <c:numCache>
                <c:formatCode>General</c:formatCode>
                <c:ptCount val="861"/>
                <c:pt idx="0">
                  <c:v>118.75</c:v>
                </c:pt>
                <c:pt idx="1">
                  <c:v>118.375</c:v>
                </c:pt>
                <c:pt idx="2">
                  <c:v>118.25</c:v>
                </c:pt>
                <c:pt idx="3">
                  <c:v>117.875</c:v>
                </c:pt>
                <c:pt idx="4">
                  <c:v>117.875</c:v>
                </c:pt>
                <c:pt idx="5">
                  <c:v>117.75</c:v>
                </c:pt>
                <c:pt idx="6">
                  <c:v>117.5</c:v>
                </c:pt>
                <c:pt idx="7">
                  <c:v>117.375</c:v>
                </c:pt>
                <c:pt idx="8">
                  <c:v>117.125</c:v>
                </c:pt>
                <c:pt idx="9">
                  <c:v>117.25</c:v>
                </c:pt>
                <c:pt idx="10">
                  <c:v>117</c:v>
                </c:pt>
                <c:pt idx="11">
                  <c:v>117</c:v>
                </c:pt>
                <c:pt idx="12">
                  <c:v>117</c:v>
                </c:pt>
                <c:pt idx="13">
                  <c:v>116.75</c:v>
                </c:pt>
                <c:pt idx="14">
                  <c:v>116.75</c:v>
                </c:pt>
                <c:pt idx="15">
                  <c:v>116.625</c:v>
                </c:pt>
                <c:pt idx="16">
                  <c:v>116.625</c:v>
                </c:pt>
                <c:pt idx="17">
                  <c:v>116.5</c:v>
                </c:pt>
                <c:pt idx="18">
                  <c:v>116.25</c:v>
                </c:pt>
                <c:pt idx="19">
                  <c:v>116.25</c:v>
                </c:pt>
                <c:pt idx="20">
                  <c:v>116</c:v>
                </c:pt>
                <c:pt idx="21">
                  <c:v>116</c:v>
                </c:pt>
                <c:pt idx="22">
                  <c:v>115.875</c:v>
                </c:pt>
                <c:pt idx="23">
                  <c:v>115.875</c:v>
                </c:pt>
                <c:pt idx="24">
                  <c:v>115.75</c:v>
                </c:pt>
                <c:pt idx="25">
                  <c:v>115.5</c:v>
                </c:pt>
                <c:pt idx="26">
                  <c:v>115.625</c:v>
                </c:pt>
                <c:pt idx="27">
                  <c:v>115.375</c:v>
                </c:pt>
                <c:pt idx="28">
                  <c:v>115.5</c:v>
                </c:pt>
                <c:pt idx="29">
                  <c:v>115.375</c:v>
                </c:pt>
                <c:pt idx="30">
                  <c:v>115.375</c:v>
                </c:pt>
                <c:pt idx="31">
                  <c:v>115.25</c:v>
                </c:pt>
                <c:pt idx="32">
                  <c:v>115.25</c:v>
                </c:pt>
                <c:pt idx="33">
                  <c:v>115.375</c:v>
                </c:pt>
                <c:pt idx="34">
                  <c:v>115.375</c:v>
                </c:pt>
                <c:pt idx="35">
                  <c:v>115.5</c:v>
                </c:pt>
                <c:pt idx="36">
                  <c:v>115.5</c:v>
                </c:pt>
                <c:pt idx="37">
                  <c:v>115.5</c:v>
                </c:pt>
                <c:pt idx="38">
                  <c:v>115.5</c:v>
                </c:pt>
                <c:pt idx="39">
                  <c:v>115.625</c:v>
                </c:pt>
                <c:pt idx="40">
                  <c:v>115.625</c:v>
                </c:pt>
                <c:pt idx="41">
                  <c:v>115.5</c:v>
                </c:pt>
                <c:pt idx="42">
                  <c:v>115.625</c:v>
                </c:pt>
                <c:pt idx="43">
                  <c:v>115.5</c:v>
                </c:pt>
                <c:pt idx="44">
                  <c:v>115.5</c:v>
                </c:pt>
                <c:pt idx="45">
                  <c:v>115.5</c:v>
                </c:pt>
                <c:pt idx="46">
                  <c:v>115.5</c:v>
                </c:pt>
                <c:pt idx="47">
                  <c:v>115.375</c:v>
                </c:pt>
                <c:pt idx="48">
                  <c:v>115.25</c:v>
                </c:pt>
                <c:pt idx="49">
                  <c:v>115.25</c:v>
                </c:pt>
                <c:pt idx="50">
                  <c:v>115.125</c:v>
                </c:pt>
                <c:pt idx="51">
                  <c:v>115.125</c:v>
                </c:pt>
                <c:pt idx="52">
                  <c:v>114.875</c:v>
                </c:pt>
                <c:pt idx="53">
                  <c:v>114.75</c:v>
                </c:pt>
                <c:pt idx="54">
                  <c:v>114.75</c:v>
                </c:pt>
                <c:pt idx="55">
                  <c:v>114.375</c:v>
                </c:pt>
                <c:pt idx="56">
                  <c:v>114.375</c:v>
                </c:pt>
                <c:pt idx="57">
                  <c:v>114.375</c:v>
                </c:pt>
                <c:pt idx="58">
                  <c:v>114.5</c:v>
                </c:pt>
                <c:pt idx="59">
                  <c:v>114.5</c:v>
                </c:pt>
                <c:pt idx="60">
                  <c:v>114.5</c:v>
                </c:pt>
                <c:pt idx="61">
                  <c:v>114.5</c:v>
                </c:pt>
                <c:pt idx="62">
                  <c:v>114.625</c:v>
                </c:pt>
                <c:pt idx="63">
                  <c:v>114.5</c:v>
                </c:pt>
                <c:pt idx="64">
                  <c:v>114.375</c:v>
                </c:pt>
                <c:pt idx="65">
                  <c:v>114.25</c:v>
                </c:pt>
                <c:pt idx="66">
                  <c:v>114.125</c:v>
                </c:pt>
                <c:pt idx="67">
                  <c:v>113.875</c:v>
                </c:pt>
                <c:pt idx="68">
                  <c:v>113.75</c:v>
                </c:pt>
                <c:pt idx="69">
                  <c:v>113.625</c:v>
                </c:pt>
                <c:pt idx="70">
                  <c:v>113.625</c:v>
                </c:pt>
                <c:pt idx="71">
                  <c:v>113.375</c:v>
                </c:pt>
                <c:pt idx="72">
                  <c:v>113</c:v>
                </c:pt>
                <c:pt idx="73">
                  <c:v>112.875</c:v>
                </c:pt>
                <c:pt idx="74">
                  <c:v>112.875</c:v>
                </c:pt>
                <c:pt idx="75">
                  <c:v>112.75</c:v>
                </c:pt>
                <c:pt idx="76">
                  <c:v>112.625</c:v>
                </c:pt>
                <c:pt idx="77">
                  <c:v>112.625</c:v>
                </c:pt>
                <c:pt idx="78">
                  <c:v>112.375</c:v>
                </c:pt>
                <c:pt idx="79">
                  <c:v>112</c:v>
                </c:pt>
                <c:pt idx="80">
                  <c:v>111.875</c:v>
                </c:pt>
                <c:pt idx="81">
                  <c:v>111.5</c:v>
                </c:pt>
                <c:pt idx="82">
                  <c:v>111.375</c:v>
                </c:pt>
                <c:pt idx="83">
                  <c:v>111.125</c:v>
                </c:pt>
                <c:pt idx="84">
                  <c:v>110.875</c:v>
                </c:pt>
                <c:pt idx="85">
                  <c:v>110.875</c:v>
                </c:pt>
                <c:pt idx="86">
                  <c:v>110.625</c:v>
                </c:pt>
                <c:pt idx="87">
                  <c:v>110.5</c:v>
                </c:pt>
                <c:pt idx="88">
                  <c:v>110.375</c:v>
                </c:pt>
                <c:pt idx="89">
                  <c:v>110</c:v>
                </c:pt>
                <c:pt idx="90">
                  <c:v>109.75</c:v>
                </c:pt>
                <c:pt idx="91">
                  <c:v>109.5</c:v>
                </c:pt>
                <c:pt idx="92">
                  <c:v>109.25</c:v>
                </c:pt>
                <c:pt idx="93">
                  <c:v>109</c:v>
                </c:pt>
                <c:pt idx="94">
                  <c:v>108.625</c:v>
                </c:pt>
                <c:pt idx="95">
                  <c:v>108.25</c:v>
                </c:pt>
                <c:pt idx="96">
                  <c:v>108.125</c:v>
                </c:pt>
                <c:pt idx="97">
                  <c:v>108</c:v>
                </c:pt>
                <c:pt idx="98">
                  <c:v>107.75</c:v>
                </c:pt>
                <c:pt idx="99">
                  <c:v>107.5</c:v>
                </c:pt>
                <c:pt idx="100">
                  <c:v>107.375</c:v>
                </c:pt>
                <c:pt idx="101">
                  <c:v>107.25</c:v>
                </c:pt>
                <c:pt idx="102">
                  <c:v>107.375</c:v>
                </c:pt>
                <c:pt idx="103">
                  <c:v>107.75</c:v>
                </c:pt>
                <c:pt idx="104">
                  <c:v>108.125</c:v>
                </c:pt>
                <c:pt idx="105">
                  <c:v>108.625</c:v>
                </c:pt>
                <c:pt idx="106">
                  <c:v>108.875</c:v>
                </c:pt>
                <c:pt idx="107">
                  <c:v>109.25</c:v>
                </c:pt>
                <c:pt idx="108">
                  <c:v>109.5</c:v>
                </c:pt>
                <c:pt idx="109">
                  <c:v>109.625</c:v>
                </c:pt>
                <c:pt idx="110">
                  <c:v>109.875</c:v>
                </c:pt>
                <c:pt idx="111">
                  <c:v>109.875</c:v>
                </c:pt>
                <c:pt idx="112">
                  <c:v>109.875</c:v>
                </c:pt>
                <c:pt idx="113">
                  <c:v>109.75</c:v>
                </c:pt>
                <c:pt idx="114">
                  <c:v>109.75</c:v>
                </c:pt>
                <c:pt idx="115">
                  <c:v>109.625</c:v>
                </c:pt>
                <c:pt idx="116">
                  <c:v>109.375</c:v>
                </c:pt>
                <c:pt idx="117">
                  <c:v>109.25</c:v>
                </c:pt>
                <c:pt idx="118">
                  <c:v>109.125</c:v>
                </c:pt>
                <c:pt idx="119">
                  <c:v>109</c:v>
                </c:pt>
                <c:pt idx="120">
                  <c:v>108.875</c:v>
                </c:pt>
                <c:pt idx="121">
                  <c:v>108.75</c:v>
                </c:pt>
                <c:pt idx="122">
                  <c:v>108.625</c:v>
                </c:pt>
                <c:pt idx="123">
                  <c:v>108.625</c:v>
                </c:pt>
                <c:pt idx="124">
                  <c:v>108.375</c:v>
                </c:pt>
                <c:pt idx="125">
                  <c:v>108.25</c:v>
                </c:pt>
                <c:pt idx="126">
                  <c:v>108.375</c:v>
                </c:pt>
                <c:pt idx="127">
                  <c:v>108.25</c:v>
                </c:pt>
                <c:pt idx="128">
                  <c:v>108.375</c:v>
                </c:pt>
                <c:pt idx="129">
                  <c:v>108.375</c:v>
                </c:pt>
                <c:pt idx="130">
                  <c:v>108.375</c:v>
                </c:pt>
                <c:pt idx="131">
                  <c:v>108.375</c:v>
                </c:pt>
                <c:pt idx="132">
                  <c:v>108.375</c:v>
                </c:pt>
                <c:pt idx="133">
                  <c:v>108.375</c:v>
                </c:pt>
                <c:pt idx="134">
                  <c:v>108.25</c:v>
                </c:pt>
                <c:pt idx="135">
                  <c:v>108.125</c:v>
                </c:pt>
                <c:pt idx="136">
                  <c:v>108.25</c:v>
                </c:pt>
                <c:pt idx="137">
                  <c:v>108.25</c:v>
                </c:pt>
                <c:pt idx="138">
                  <c:v>108.125</c:v>
                </c:pt>
                <c:pt idx="139">
                  <c:v>108.125</c:v>
                </c:pt>
                <c:pt idx="140">
                  <c:v>108.125</c:v>
                </c:pt>
                <c:pt idx="141">
                  <c:v>108.125</c:v>
                </c:pt>
                <c:pt idx="142">
                  <c:v>108.25</c:v>
                </c:pt>
                <c:pt idx="143">
                  <c:v>108.25</c:v>
                </c:pt>
                <c:pt idx="144">
                  <c:v>108.125</c:v>
                </c:pt>
                <c:pt idx="145">
                  <c:v>108.125</c:v>
                </c:pt>
                <c:pt idx="146">
                  <c:v>108.125</c:v>
                </c:pt>
                <c:pt idx="147">
                  <c:v>108.375</c:v>
                </c:pt>
                <c:pt idx="148">
                  <c:v>108.25</c:v>
                </c:pt>
                <c:pt idx="149">
                  <c:v>108.25</c:v>
                </c:pt>
                <c:pt idx="150">
                  <c:v>108.375</c:v>
                </c:pt>
                <c:pt idx="151">
                  <c:v>108.25</c:v>
                </c:pt>
                <c:pt idx="152">
                  <c:v>108.375</c:v>
                </c:pt>
                <c:pt idx="153">
                  <c:v>108.375</c:v>
                </c:pt>
                <c:pt idx="154">
                  <c:v>108.5</c:v>
                </c:pt>
                <c:pt idx="155">
                  <c:v>108.625</c:v>
                </c:pt>
                <c:pt idx="156">
                  <c:v>108.5</c:v>
                </c:pt>
                <c:pt idx="157">
                  <c:v>108.375</c:v>
                </c:pt>
                <c:pt idx="158">
                  <c:v>108.25</c:v>
                </c:pt>
                <c:pt idx="159">
                  <c:v>108.25</c:v>
                </c:pt>
                <c:pt idx="160">
                  <c:v>108.25</c:v>
                </c:pt>
                <c:pt idx="161">
                  <c:v>108.25</c:v>
                </c:pt>
                <c:pt idx="162">
                  <c:v>108.125</c:v>
                </c:pt>
                <c:pt idx="163">
                  <c:v>108.125</c:v>
                </c:pt>
                <c:pt idx="164">
                  <c:v>108.125</c:v>
                </c:pt>
                <c:pt idx="165">
                  <c:v>108.25</c:v>
                </c:pt>
                <c:pt idx="166">
                  <c:v>108.25</c:v>
                </c:pt>
                <c:pt idx="167">
                  <c:v>108.375</c:v>
                </c:pt>
                <c:pt idx="168">
                  <c:v>108.5</c:v>
                </c:pt>
                <c:pt idx="169">
                  <c:v>108.625</c:v>
                </c:pt>
                <c:pt idx="170">
                  <c:v>108.75</c:v>
                </c:pt>
                <c:pt idx="171">
                  <c:v>108.75</c:v>
                </c:pt>
                <c:pt idx="172">
                  <c:v>108.875</c:v>
                </c:pt>
                <c:pt idx="173">
                  <c:v>108.875</c:v>
                </c:pt>
                <c:pt idx="174">
                  <c:v>109</c:v>
                </c:pt>
                <c:pt idx="175">
                  <c:v>109</c:v>
                </c:pt>
                <c:pt idx="176">
                  <c:v>108.875</c:v>
                </c:pt>
                <c:pt idx="177">
                  <c:v>109</c:v>
                </c:pt>
                <c:pt idx="178">
                  <c:v>109</c:v>
                </c:pt>
                <c:pt idx="179">
                  <c:v>108.875</c:v>
                </c:pt>
                <c:pt idx="180">
                  <c:v>108.875</c:v>
                </c:pt>
                <c:pt idx="181">
                  <c:v>109</c:v>
                </c:pt>
                <c:pt idx="182">
                  <c:v>109</c:v>
                </c:pt>
                <c:pt idx="183">
                  <c:v>109</c:v>
                </c:pt>
                <c:pt idx="184">
                  <c:v>109</c:v>
                </c:pt>
                <c:pt idx="185">
                  <c:v>109</c:v>
                </c:pt>
                <c:pt idx="186">
                  <c:v>109.125</c:v>
                </c:pt>
                <c:pt idx="187">
                  <c:v>109.125</c:v>
                </c:pt>
                <c:pt idx="188">
                  <c:v>109.25</c:v>
                </c:pt>
                <c:pt idx="189">
                  <c:v>109.125</c:v>
                </c:pt>
                <c:pt idx="190">
                  <c:v>109.25</c:v>
                </c:pt>
                <c:pt idx="191">
                  <c:v>109.25</c:v>
                </c:pt>
                <c:pt idx="192">
                  <c:v>109.375</c:v>
                </c:pt>
                <c:pt idx="193">
                  <c:v>109.375</c:v>
                </c:pt>
                <c:pt idx="194">
                  <c:v>109.5</c:v>
                </c:pt>
                <c:pt idx="195">
                  <c:v>109.5</c:v>
                </c:pt>
                <c:pt idx="196">
                  <c:v>109.5</c:v>
                </c:pt>
                <c:pt idx="197">
                  <c:v>109.5</c:v>
                </c:pt>
                <c:pt idx="198">
                  <c:v>109.5</c:v>
                </c:pt>
                <c:pt idx="199">
                  <c:v>109.5</c:v>
                </c:pt>
                <c:pt idx="200">
                  <c:v>109.375</c:v>
                </c:pt>
                <c:pt idx="201">
                  <c:v>109.375</c:v>
                </c:pt>
                <c:pt idx="202">
                  <c:v>109.25</c:v>
                </c:pt>
                <c:pt idx="203">
                  <c:v>109.25</c:v>
                </c:pt>
                <c:pt idx="204">
                  <c:v>109.375</c:v>
                </c:pt>
                <c:pt idx="205">
                  <c:v>109.375</c:v>
                </c:pt>
                <c:pt idx="206">
                  <c:v>109.375</c:v>
                </c:pt>
                <c:pt idx="207">
                  <c:v>109.375</c:v>
                </c:pt>
                <c:pt idx="208">
                  <c:v>109.375</c:v>
                </c:pt>
                <c:pt idx="209">
                  <c:v>109.5</c:v>
                </c:pt>
                <c:pt idx="210">
                  <c:v>109.5</c:v>
                </c:pt>
                <c:pt idx="211">
                  <c:v>109.5</c:v>
                </c:pt>
                <c:pt idx="212">
                  <c:v>109.5</c:v>
                </c:pt>
                <c:pt idx="213">
                  <c:v>109.5</c:v>
                </c:pt>
                <c:pt idx="214">
                  <c:v>109.625</c:v>
                </c:pt>
                <c:pt idx="215">
                  <c:v>109.75</c:v>
                </c:pt>
                <c:pt idx="216">
                  <c:v>109.875</c:v>
                </c:pt>
                <c:pt idx="217">
                  <c:v>110</c:v>
                </c:pt>
                <c:pt idx="218">
                  <c:v>109.875</c:v>
                </c:pt>
                <c:pt idx="219">
                  <c:v>110</c:v>
                </c:pt>
                <c:pt idx="220">
                  <c:v>110</c:v>
                </c:pt>
                <c:pt idx="221">
                  <c:v>109.875</c:v>
                </c:pt>
                <c:pt idx="222">
                  <c:v>109.875</c:v>
                </c:pt>
                <c:pt idx="223">
                  <c:v>109.75</c:v>
                </c:pt>
                <c:pt idx="224">
                  <c:v>109.75</c:v>
                </c:pt>
                <c:pt idx="225">
                  <c:v>109.75</c:v>
                </c:pt>
                <c:pt idx="226">
                  <c:v>109.625</c:v>
                </c:pt>
                <c:pt idx="227">
                  <c:v>109.625</c:v>
                </c:pt>
                <c:pt idx="228">
                  <c:v>109.625</c:v>
                </c:pt>
                <c:pt idx="229">
                  <c:v>109.75</c:v>
                </c:pt>
                <c:pt idx="230">
                  <c:v>110</c:v>
                </c:pt>
                <c:pt idx="231">
                  <c:v>110</c:v>
                </c:pt>
                <c:pt idx="232">
                  <c:v>110.125</c:v>
                </c:pt>
                <c:pt idx="233">
                  <c:v>110.125</c:v>
                </c:pt>
                <c:pt idx="234">
                  <c:v>110.25</c:v>
                </c:pt>
                <c:pt idx="235">
                  <c:v>110.25</c:v>
                </c:pt>
                <c:pt idx="236">
                  <c:v>110.25</c:v>
                </c:pt>
                <c:pt idx="237">
                  <c:v>110.25</c:v>
                </c:pt>
                <c:pt idx="238">
                  <c:v>110.375</c:v>
                </c:pt>
                <c:pt idx="239">
                  <c:v>110.375</c:v>
                </c:pt>
                <c:pt idx="240">
                  <c:v>110.375</c:v>
                </c:pt>
                <c:pt idx="241">
                  <c:v>110.375</c:v>
                </c:pt>
                <c:pt idx="242">
                  <c:v>110.375</c:v>
                </c:pt>
                <c:pt idx="243">
                  <c:v>110.375</c:v>
                </c:pt>
                <c:pt idx="244">
                  <c:v>110.25</c:v>
                </c:pt>
                <c:pt idx="245">
                  <c:v>110.125</c:v>
                </c:pt>
                <c:pt idx="246">
                  <c:v>110.25</c:v>
                </c:pt>
                <c:pt idx="247">
                  <c:v>110.375</c:v>
                </c:pt>
                <c:pt idx="248">
                  <c:v>110.375</c:v>
                </c:pt>
                <c:pt idx="249">
                  <c:v>110.375</c:v>
                </c:pt>
                <c:pt idx="250">
                  <c:v>110.375</c:v>
                </c:pt>
                <c:pt idx="251">
                  <c:v>110.375</c:v>
                </c:pt>
                <c:pt idx="252">
                  <c:v>110.375</c:v>
                </c:pt>
                <c:pt idx="253">
                  <c:v>110.375</c:v>
                </c:pt>
                <c:pt idx="254">
                  <c:v>110.375</c:v>
                </c:pt>
                <c:pt idx="255">
                  <c:v>110.375</c:v>
                </c:pt>
                <c:pt idx="256">
                  <c:v>110.5</c:v>
                </c:pt>
                <c:pt idx="257">
                  <c:v>110.5</c:v>
                </c:pt>
                <c:pt idx="258">
                  <c:v>110.5</c:v>
                </c:pt>
                <c:pt idx="259">
                  <c:v>110.375</c:v>
                </c:pt>
                <c:pt idx="260">
                  <c:v>110.375</c:v>
                </c:pt>
                <c:pt idx="261">
                  <c:v>110.375</c:v>
                </c:pt>
                <c:pt idx="262">
                  <c:v>110.625</c:v>
                </c:pt>
                <c:pt idx="263">
                  <c:v>110.625</c:v>
                </c:pt>
                <c:pt idx="264">
                  <c:v>110.625</c:v>
                </c:pt>
                <c:pt idx="265">
                  <c:v>110.75</c:v>
                </c:pt>
                <c:pt idx="266">
                  <c:v>110.75</c:v>
                </c:pt>
                <c:pt idx="267">
                  <c:v>110.75</c:v>
                </c:pt>
                <c:pt idx="268">
                  <c:v>110.75</c:v>
                </c:pt>
                <c:pt idx="269">
                  <c:v>110.75</c:v>
                </c:pt>
                <c:pt idx="270">
                  <c:v>110.625</c:v>
                </c:pt>
                <c:pt idx="271">
                  <c:v>110.625</c:v>
                </c:pt>
                <c:pt idx="272">
                  <c:v>110.625</c:v>
                </c:pt>
                <c:pt idx="273">
                  <c:v>110.625</c:v>
                </c:pt>
                <c:pt idx="274">
                  <c:v>110.625</c:v>
                </c:pt>
                <c:pt idx="275">
                  <c:v>110.625</c:v>
                </c:pt>
                <c:pt idx="276">
                  <c:v>110.75</c:v>
                </c:pt>
                <c:pt idx="277">
                  <c:v>110.875</c:v>
                </c:pt>
                <c:pt idx="278">
                  <c:v>110.875</c:v>
                </c:pt>
                <c:pt idx="279">
                  <c:v>110.75</c:v>
                </c:pt>
                <c:pt idx="280">
                  <c:v>110.75</c:v>
                </c:pt>
                <c:pt idx="281">
                  <c:v>110.625</c:v>
                </c:pt>
                <c:pt idx="282">
                  <c:v>110.5</c:v>
                </c:pt>
                <c:pt idx="283">
                  <c:v>110.5</c:v>
                </c:pt>
                <c:pt idx="284">
                  <c:v>110.5</c:v>
                </c:pt>
                <c:pt idx="285">
                  <c:v>110.375</c:v>
                </c:pt>
                <c:pt idx="286">
                  <c:v>110.375</c:v>
                </c:pt>
                <c:pt idx="287">
                  <c:v>110.375</c:v>
                </c:pt>
                <c:pt idx="288">
                  <c:v>110.25</c:v>
                </c:pt>
                <c:pt idx="289">
                  <c:v>110.375</c:v>
                </c:pt>
                <c:pt idx="290">
                  <c:v>110.25</c:v>
                </c:pt>
                <c:pt idx="291">
                  <c:v>110.25</c:v>
                </c:pt>
                <c:pt idx="292">
                  <c:v>110.375</c:v>
                </c:pt>
                <c:pt idx="293">
                  <c:v>110.375</c:v>
                </c:pt>
                <c:pt idx="294">
                  <c:v>110.125</c:v>
                </c:pt>
                <c:pt idx="295">
                  <c:v>110</c:v>
                </c:pt>
                <c:pt idx="296">
                  <c:v>110</c:v>
                </c:pt>
                <c:pt idx="297">
                  <c:v>110</c:v>
                </c:pt>
                <c:pt idx="298">
                  <c:v>110</c:v>
                </c:pt>
                <c:pt idx="299">
                  <c:v>109.875</c:v>
                </c:pt>
                <c:pt idx="300">
                  <c:v>110</c:v>
                </c:pt>
                <c:pt idx="301">
                  <c:v>110.125</c:v>
                </c:pt>
                <c:pt idx="302">
                  <c:v>110.125</c:v>
                </c:pt>
                <c:pt idx="303">
                  <c:v>110.125</c:v>
                </c:pt>
                <c:pt idx="304">
                  <c:v>110.25</c:v>
                </c:pt>
                <c:pt idx="305">
                  <c:v>110.375</c:v>
                </c:pt>
                <c:pt idx="306">
                  <c:v>110.375</c:v>
                </c:pt>
                <c:pt idx="307">
                  <c:v>110.375</c:v>
                </c:pt>
                <c:pt idx="308">
                  <c:v>110.25</c:v>
                </c:pt>
                <c:pt idx="309">
                  <c:v>110.25</c:v>
                </c:pt>
                <c:pt idx="310">
                  <c:v>110.375</c:v>
                </c:pt>
                <c:pt idx="311">
                  <c:v>110.375</c:v>
                </c:pt>
                <c:pt idx="312">
                  <c:v>110.375</c:v>
                </c:pt>
                <c:pt idx="313">
                  <c:v>110.5</c:v>
                </c:pt>
                <c:pt idx="314">
                  <c:v>110.5</c:v>
                </c:pt>
                <c:pt idx="315">
                  <c:v>110.5</c:v>
                </c:pt>
                <c:pt idx="316">
                  <c:v>110.375</c:v>
                </c:pt>
                <c:pt idx="317">
                  <c:v>110.25</c:v>
                </c:pt>
                <c:pt idx="318">
                  <c:v>110.25</c:v>
                </c:pt>
                <c:pt idx="319">
                  <c:v>110.375</c:v>
                </c:pt>
                <c:pt idx="320">
                  <c:v>110.25</c:v>
                </c:pt>
                <c:pt idx="321">
                  <c:v>110.125</c:v>
                </c:pt>
                <c:pt idx="322">
                  <c:v>110.125</c:v>
                </c:pt>
                <c:pt idx="323">
                  <c:v>110.125</c:v>
                </c:pt>
                <c:pt idx="324">
                  <c:v>110.125</c:v>
                </c:pt>
                <c:pt idx="325">
                  <c:v>110</c:v>
                </c:pt>
                <c:pt idx="326">
                  <c:v>110</c:v>
                </c:pt>
                <c:pt idx="327">
                  <c:v>110.125</c:v>
                </c:pt>
                <c:pt idx="328">
                  <c:v>110.125</c:v>
                </c:pt>
                <c:pt idx="329">
                  <c:v>110.125</c:v>
                </c:pt>
                <c:pt idx="330">
                  <c:v>110.125</c:v>
                </c:pt>
                <c:pt idx="331">
                  <c:v>110.125</c:v>
                </c:pt>
                <c:pt idx="332">
                  <c:v>110.125</c:v>
                </c:pt>
                <c:pt idx="333">
                  <c:v>110.25</c:v>
                </c:pt>
                <c:pt idx="334">
                  <c:v>110.25</c:v>
                </c:pt>
                <c:pt idx="335">
                  <c:v>110.375</c:v>
                </c:pt>
                <c:pt idx="336">
                  <c:v>110.25</c:v>
                </c:pt>
                <c:pt idx="337">
                  <c:v>110.375</c:v>
                </c:pt>
                <c:pt idx="338">
                  <c:v>110.375</c:v>
                </c:pt>
                <c:pt idx="339">
                  <c:v>110.5</c:v>
                </c:pt>
                <c:pt idx="340">
                  <c:v>110.625</c:v>
                </c:pt>
                <c:pt idx="341">
                  <c:v>110.5</c:v>
                </c:pt>
                <c:pt idx="342">
                  <c:v>110.5</c:v>
                </c:pt>
                <c:pt idx="343">
                  <c:v>110.5</c:v>
                </c:pt>
                <c:pt idx="344">
                  <c:v>110.375</c:v>
                </c:pt>
                <c:pt idx="345">
                  <c:v>110.125</c:v>
                </c:pt>
                <c:pt idx="346">
                  <c:v>110.125</c:v>
                </c:pt>
                <c:pt idx="347">
                  <c:v>110</c:v>
                </c:pt>
                <c:pt idx="348">
                  <c:v>109.875</c:v>
                </c:pt>
                <c:pt idx="349">
                  <c:v>109.875</c:v>
                </c:pt>
                <c:pt idx="350">
                  <c:v>109.875</c:v>
                </c:pt>
                <c:pt idx="351">
                  <c:v>109.75</c:v>
                </c:pt>
                <c:pt idx="352">
                  <c:v>109.875</c:v>
                </c:pt>
                <c:pt idx="353">
                  <c:v>110</c:v>
                </c:pt>
                <c:pt idx="354">
                  <c:v>109.875</c:v>
                </c:pt>
                <c:pt idx="355">
                  <c:v>110</c:v>
                </c:pt>
                <c:pt idx="356">
                  <c:v>110</c:v>
                </c:pt>
                <c:pt idx="357">
                  <c:v>110.125</c:v>
                </c:pt>
                <c:pt idx="358">
                  <c:v>110.25</c:v>
                </c:pt>
                <c:pt idx="359">
                  <c:v>110.25</c:v>
                </c:pt>
                <c:pt idx="360">
                  <c:v>110.25</c:v>
                </c:pt>
                <c:pt idx="361">
                  <c:v>110.25</c:v>
                </c:pt>
                <c:pt idx="362">
                  <c:v>110.25</c:v>
                </c:pt>
                <c:pt idx="363">
                  <c:v>110.25</c:v>
                </c:pt>
                <c:pt idx="364">
                  <c:v>110.25</c:v>
                </c:pt>
                <c:pt idx="365">
                  <c:v>110.25</c:v>
                </c:pt>
                <c:pt idx="366">
                  <c:v>110.25</c:v>
                </c:pt>
                <c:pt idx="367">
                  <c:v>110.375</c:v>
                </c:pt>
                <c:pt idx="368">
                  <c:v>110.375</c:v>
                </c:pt>
                <c:pt idx="369">
                  <c:v>110.375</c:v>
                </c:pt>
                <c:pt idx="370">
                  <c:v>110.25</c:v>
                </c:pt>
                <c:pt idx="371">
                  <c:v>110.375</c:v>
                </c:pt>
                <c:pt idx="372">
                  <c:v>110.375</c:v>
                </c:pt>
                <c:pt idx="373">
                  <c:v>110.375</c:v>
                </c:pt>
                <c:pt idx="374">
                  <c:v>110.375</c:v>
                </c:pt>
                <c:pt idx="375">
                  <c:v>110.25</c:v>
                </c:pt>
                <c:pt idx="376">
                  <c:v>110.25</c:v>
                </c:pt>
                <c:pt idx="377">
                  <c:v>110.125</c:v>
                </c:pt>
                <c:pt idx="378">
                  <c:v>110.125</c:v>
                </c:pt>
                <c:pt idx="379">
                  <c:v>109.875</c:v>
                </c:pt>
                <c:pt idx="380">
                  <c:v>109.875</c:v>
                </c:pt>
                <c:pt idx="381">
                  <c:v>109.875</c:v>
                </c:pt>
                <c:pt idx="382">
                  <c:v>110</c:v>
                </c:pt>
                <c:pt idx="383">
                  <c:v>110.125</c:v>
                </c:pt>
                <c:pt idx="384">
                  <c:v>110</c:v>
                </c:pt>
                <c:pt idx="385">
                  <c:v>110</c:v>
                </c:pt>
                <c:pt idx="386">
                  <c:v>109.875</c:v>
                </c:pt>
                <c:pt idx="387">
                  <c:v>109.875</c:v>
                </c:pt>
                <c:pt idx="388">
                  <c:v>109.75</c:v>
                </c:pt>
                <c:pt idx="389">
                  <c:v>109.875</c:v>
                </c:pt>
                <c:pt idx="390">
                  <c:v>109.875</c:v>
                </c:pt>
                <c:pt idx="391">
                  <c:v>109.875</c:v>
                </c:pt>
                <c:pt idx="392">
                  <c:v>109.875</c:v>
                </c:pt>
                <c:pt idx="393">
                  <c:v>109.875</c:v>
                </c:pt>
                <c:pt idx="394">
                  <c:v>109.875</c:v>
                </c:pt>
                <c:pt idx="395">
                  <c:v>109.875</c:v>
                </c:pt>
                <c:pt idx="396">
                  <c:v>109.875</c:v>
                </c:pt>
                <c:pt idx="397">
                  <c:v>109.875</c:v>
                </c:pt>
                <c:pt idx="398">
                  <c:v>109.875</c:v>
                </c:pt>
                <c:pt idx="399">
                  <c:v>109.875</c:v>
                </c:pt>
                <c:pt idx="400">
                  <c:v>109.75</c:v>
                </c:pt>
                <c:pt idx="401">
                  <c:v>109.875</c:v>
                </c:pt>
                <c:pt idx="402">
                  <c:v>109.875</c:v>
                </c:pt>
                <c:pt idx="403">
                  <c:v>109.875</c:v>
                </c:pt>
                <c:pt idx="404">
                  <c:v>109.875</c:v>
                </c:pt>
                <c:pt idx="405">
                  <c:v>109.875</c:v>
                </c:pt>
                <c:pt idx="406">
                  <c:v>109.875</c:v>
                </c:pt>
                <c:pt idx="407">
                  <c:v>110</c:v>
                </c:pt>
                <c:pt idx="408">
                  <c:v>110</c:v>
                </c:pt>
                <c:pt idx="409">
                  <c:v>109.875</c:v>
                </c:pt>
                <c:pt idx="410">
                  <c:v>110</c:v>
                </c:pt>
                <c:pt idx="411">
                  <c:v>110</c:v>
                </c:pt>
                <c:pt idx="412">
                  <c:v>109.875</c:v>
                </c:pt>
                <c:pt idx="413">
                  <c:v>109.875</c:v>
                </c:pt>
                <c:pt idx="414">
                  <c:v>109.875</c:v>
                </c:pt>
                <c:pt idx="415">
                  <c:v>109.75</c:v>
                </c:pt>
                <c:pt idx="416">
                  <c:v>109.75</c:v>
                </c:pt>
                <c:pt idx="417">
                  <c:v>109.875</c:v>
                </c:pt>
                <c:pt idx="418">
                  <c:v>109.75</c:v>
                </c:pt>
                <c:pt idx="419">
                  <c:v>109.75</c:v>
                </c:pt>
                <c:pt idx="420">
                  <c:v>109.75</c:v>
                </c:pt>
                <c:pt idx="421">
                  <c:v>109.875</c:v>
                </c:pt>
                <c:pt idx="422">
                  <c:v>109.75</c:v>
                </c:pt>
                <c:pt idx="423">
                  <c:v>109.875</c:v>
                </c:pt>
                <c:pt idx="424">
                  <c:v>109.875</c:v>
                </c:pt>
                <c:pt idx="425">
                  <c:v>109.875</c:v>
                </c:pt>
                <c:pt idx="426">
                  <c:v>109.75</c:v>
                </c:pt>
                <c:pt idx="427">
                  <c:v>109.75</c:v>
                </c:pt>
                <c:pt idx="428">
                  <c:v>109.625</c:v>
                </c:pt>
                <c:pt idx="429">
                  <c:v>109.625</c:v>
                </c:pt>
                <c:pt idx="430">
                  <c:v>109.625</c:v>
                </c:pt>
                <c:pt idx="431">
                  <c:v>109.5</c:v>
                </c:pt>
                <c:pt idx="432">
                  <c:v>109.375</c:v>
                </c:pt>
                <c:pt idx="433">
                  <c:v>109.25</c:v>
                </c:pt>
                <c:pt idx="434">
                  <c:v>109.25</c:v>
                </c:pt>
                <c:pt idx="435">
                  <c:v>109.125</c:v>
                </c:pt>
                <c:pt idx="436">
                  <c:v>109.25</c:v>
                </c:pt>
                <c:pt idx="437">
                  <c:v>109.25</c:v>
                </c:pt>
                <c:pt idx="438">
                  <c:v>109.25</c:v>
                </c:pt>
                <c:pt idx="439">
                  <c:v>109.25</c:v>
                </c:pt>
                <c:pt idx="440">
                  <c:v>109.25</c:v>
                </c:pt>
                <c:pt idx="441">
                  <c:v>109.375</c:v>
                </c:pt>
                <c:pt idx="442">
                  <c:v>109.25</c:v>
                </c:pt>
                <c:pt idx="443">
                  <c:v>109.25</c:v>
                </c:pt>
                <c:pt idx="444">
                  <c:v>109.25</c:v>
                </c:pt>
                <c:pt idx="445">
                  <c:v>109.375</c:v>
                </c:pt>
                <c:pt idx="446">
                  <c:v>109.25</c:v>
                </c:pt>
                <c:pt idx="447">
                  <c:v>109.25</c:v>
                </c:pt>
                <c:pt idx="448">
                  <c:v>109.25</c:v>
                </c:pt>
                <c:pt idx="449">
                  <c:v>109.375</c:v>
                </c:pt>
                <c:pt idx="450">
                  <c:v>109.375</c:v>
                </c:pt>
                <c:pt idx="451">
                  <c:v>109.5</c:v>
                </c:pt>
                <c:pt idx="452">
                  <c:v>109.5</c:v>
                </c:pt>
                <c:pt idx="453">
                  <c:v>109.5</c:v>
                </c:pt>
                <c:pt idx="454">
                  <c:v>109.5</c:v>
                </c:pt>
                <c:pt idx="455">
                  <c:v>109.375</c:v>
                </c:pt>
                <c:pt idx="456">
                  <c:v>109.375</c:v>
                </c:pt>
                <c:pt idx="457">
                  <c:v>109.375</c:v>
                </c:pt>
                <c:pt idx="458">
                  <c:v>109.25</c:v>
                </c:pt>
                <c:pt idx="459">
                  <c:v>109.25</c:v>
                </c:pt>
                <c:pt idx="460">
                  <c:v>109.125</c:v>
                </c:pt>
                <c:pt idx="461">
                  <c:v>109</c:v>
                </c:pt>
                <c:pt idx="462">
                  <c:v>109</c:v>
                </c:pt>
                <c:pt idx="463">
                  <c:v>108.875</c:v>
                </c:pt>
                <c:pt idx="464">
                  <c:v>109</c:v>
                </c:pt>
                <c:pt idx="465">
                  <c:v>108.875</c:v>
                </c:pt>
                <c:pt idx="466">
                  <c:v>108.875</c:v>
                </c:pt>
                <c:pt idx="467">
                  <c:v>109.125</c:v>
                </c:pt>
                <c:pt idx="468">
                  <c:v>109.125</c:v>
                </c:pt>
                <c:pt idx="469">
                  <c:v>109.125</c:v>
                </c:pt>
                <c:pt idx="470">
                  <c:v>109.125</c:v>
                </c:pt>
                <c:pt idx="471">
                  <c:v>109</c:v>
                </c:pt>
                <c:pt idx="472">
                  <c:v>108.875</c:v>
                </c:pt>
                <c:pt idx="473">
                  <c:v>108.875</c:v>
                </c:pt>
                <c:pt idx="474">
                  <c:v>108.875</c:v>
                </c:pt>
                <c:pt idx="475">
                  <c:v>108.875</c:v>
                </c:pt>
                <c:pt idx="476">
                  <c:v>109</c:v>
                </c:pt>
                <c:pt idx="477">
                  <c:v>108.875</c:v>
                </c:pt>
                <c:pt idx="478">
                  <c:v>108.875</c:v>
                </c:pt>
                <c:pt idx="479">
                  <c:v>108.875</c:v>
                </c:pt>
                <c:pt idx="480">
                  <c:v>108.875</c:v>
                </c:pt>
                <c:pt idx="481">
                  <c:v>108.875</c:v>
                </c:pt>
                <c:pt idx="482">
                  <c:v>108.875</c:v>
                </c:pt>
                <c:pt idx="483">
                  <c:v>108.75</c:v>
                </c:pt>
                <c:pt idx="484">
                  <c:v>108.875</c:v>
                </c:pt>
                <c:pt idx="485">
                  <c:v>108.75</c:v>
                </c:pt>
                <c:pt idx="486">
                  <c:v>108.875</c:v>
                </c:pt>
                <c:pt idx="487">
                  <c:v>108.75</c:v>
                </c:pt>
                <c:pt idx="488">
                  <c:v>108.75</c:v>
                </c:pt>
                <c:pt idx="489">
                  <c:v>108.625</c:v>
                </c:pt>
                <c:pt idx="490">
                  <c:v>108.5</c:v>
                </c:pt>
                <c:pt idx="491">
                  <c:v>108.5</c:v>
                </c:pt>
                <c:pt idx="492">
                  <c:v>108.375</c:v>
                </c:pt>
                <c:pt idx="493">
                  <c:v>108.25</c:v>
                </c:pt>
                <c:pt idx="494">
                  <c:v>108.25</c:v>
                </c:pt>
                <c:pt idx="495">
                  <c:v>108.125</c:v>
                </c:pt>
                <c:pt idx="496">
                  <c:v>108.125</c:v>
                </c:pt>
                <c:pt idx="497">
                  <c:v>108.125</c:v>
                </c:pt>
                <c:pt idx="498">
                  <c:v>108.125</c:v>
                </c:pt>
                <c:pt idx="499">
                  <c:v>108.125</c:v>
                </c:pt>
                <c:pt idx="500">
                  <c:v>107.875</c:v>
                </c:pt>
                <c:pt idx="501">
                  <c:v>107.75</c:v>
                </c:pt>
                <c:pt idx="502">
                  <c:v>107.75</c:v>
                </c:pt>
                <c:pt idx="503">
                  <c:v>107.75</c:v>
                </c:pt>
                <c:pt idx="504">
                  <c:v>107.875</c:v>
                </c:pt>
                <c:pt idx="505">
                  <c:v>107.875</c:v>
                </c:pt>
                <c:pt idx="506">
                  <c:v>108</c:v>
                </c:pt>
                <c:pt idx="507">
                  <c:v>108</c:v>
                </c:pt>
                <c:pt idx="508">
                  <c:v>107.875</c:v>
                </c:pt>
                <c:pt idx="509">
                  <c:v>108</c:v>
                </c:pt>
                <c:pt idx="510">
                  <c:v>108.125</c:v>
                </c:pt>
                <c:pt idx="511">
                  <c:v>108.125</c:v>
                </c:pt>
                <c:pt idx="512">
                  <c:v>108</c:v>
                </c:pt>
                <c:pt idx="513">
                  <c:v>107.875</c:v>
                </c:pt>
                <c:pt idx="514">
                  <c:v>107.875</c:v>
                </c:pt>
                <c:pt idx="515">
                  <c:v>107.875</c:v>
                </c:pt>
                <c:pt idx="516">
                  <c:v>107.875</c:v>
                </c:pt>
                <c:pt idx="517">
                  <c:v>107.875</c:v>
                </c:pt>
                <c:pt idx="518">
                  <c:v>107.875</c:v>
                </c:pt>
                <c:pt idx="519">
                  <c:v>107.875</c:v>
                </c:pt>
                <c:pt idx="520">
                  <c:v>107.75</c:v>
                </c:pt>
                <c:pt idx="521">
                  <c:v>107.625</c:v>
                </c:pt>
                <c:pt idx="522">
                  <c:v>107.625</c:v>
                </c:pt>
                <c:pt idx="523">
                  <c:v>107.625</c:v>
                </c:pt>
                <c:pt idx="524">
                  <c:v>107.75</c:v>
                </c:pt>
                <c:pt idx="525">
                  <c:v>107.75</c:v>
                </c:pt>
                <c:pt idx="526">
                  <c:v>107.625</c:v>
                </c:pt>
                <c:pt idx="527">
                  <c:v>107.625</c:v>
                </c:pt>
                <c:pt idx="528">
                  <c:v>107.625</c:v>
                </c:pt>
                <c:pt idx="529">
                  <c:v>107.5</c:v>
                </c:pt>
                <c:pt idx="530">
                  <c:v>107.5</c:v>
                </c:pt>
                <c:pt idx="531">
                  <c:v>107.5</c:v>
                </c:pt>
                <c:pt idx="532">
                  <c:v>107.375</c:v>
                </c:pt>
                <c:pt idx="533">
                  <c:v>107.125</c:v>
                </c:pt>
                <c:pt idx="534">
                  <c:v>107.125</c:v>
                </c:pt>
                <c:pt idx="535">
                  <c:v>107.125</c:v>
                </c:pt>
                <c:pt idx="536">
                  <c:v>107.125</c:v>
                </c:pt>
                <c:pt idx="537">
                  <c:v>107</c:v>
                </c:pt>
                <c:pt idx="538">
                  <c:v>107</c:v>
                </c:pt>
                <c:pt idx="539">
                  <c:v>107.125</c:v>
                </c:pt>
                <c:pt idx="540">
                  <c:v>107.125</c:v>
                </c:pt>
                <c:pt idx="541">
                  <c:v>107.125</c:v>
                </c:pt>
                <c:pt idx="542">
                  <c:v>107.125</c:v>
                </c:pt>
                <c:pt idx="543">
                  <c:v>107</c:v>
                </c:pt>
                <c:pt idx="544">
                  <c:v>106.875</c:v>
                </c:pt>
                <c:pt idx="545">
                  <c:v>106.875</c:v>
                </c:pt>
                <c:pt idx="546">
                  <c:v>106.75</c:v>
                </c:pt>
                <c:pt idx="547">
                  <c:v>106.75</c:v>
                </c:pt>
                <c:pt idx="548">
                  <c:v>106.625</c:v>
                </c:pt>
                <c:pt idx="549">
                  <c:v>106.625</c:v>
                </c:pt>
                <c:pt idx="550">
                  <c:v>106.5</c:v>
                </c:pt>
                <c:pt idx="551">
                  <c:v>106.5</c:v>
                </c:pt>
                <c:pt idx="552">
                  <c:v>106.375</c:v>
                </c:pt>
                <c:pt idx="553">
                  <c:v>106.25</c:v>
                </c:pt>
                <c:pt idx="554">
                  <c:v>106.375</c:v>
                </c:pt>
                <c:pt idx="555">
                  <c:v>106.25</c:v>
                </c:pt>
                <c:pt idx="556">
                  <c:v>106.375</c:v>
                </c:pt>
                <c:pt idx="557">
                  <c:v>106.25</c:v>
                </c:pt>
                <c:pt idx="558">
                  <c:v>106.25</c:v>
                </c:pt>
                <c:pt idx="559">
                  <c:v>106.125</c:v>
                </c:pt>
                <c:pt idx="560">
                  <c:v>106.125</c:v>
                </c:pt>
                <c:pt idx="561">
                  <c:v>106.125</c:v>
                </c:pt>
                <c:pt idx="562">
                  <c:v>106.125</c:v>
                </c:pt>
                <c:pt idx="563">
                  <c:v>106</c:v>
                </c:pt>
                <c:pt idx="564">
                  <c:v>106</c:v>
                </c:pt>
                <c:pt idx="565">
                  <c:v>105.875</c:v>
                </c:pt>
                <c:pt idx="566">
                  <c:v>105.875</c:v>
                </c:pt>
                <c:pt idx="567">
                  <c:v>105.75</c:v>
                </c:pt>
                <c:pt idx="568">
                  <c:v>105.75</c:v>
                </c:pt>
                <c:pt idx="569">
                  <c:v>105.625</c:v>
                </c:pt>
                <c:pt idx="570">
                  <c:v>105.625</c:v>
                </c:pt>
                <c:pt idx="571">
                  <c:v>105.75</c:v>
                </c:pt>
                <c:pt idx="572">
                  <c:v>105.75</c:v>
                </c:pt>
                <c:pt idx="573">
                  <c:v>105.875</c:v>
                </c:pt>
                <c:pt idx="574">
                  <c:v>106</c:v>
                </c:pt>
                <c:pt idx="575">
                  <c:v>106</c:v>
                </c:pt>
                <c:pt idx="576">
                  <c:v>106</c:v>
                </c:pt>
                <c:pt idx="577">
                  <c:v>105.875</c:v>
                </c:pt>
                <c:pt idx="578">
                  <c:v>105.75</c:v>
                </c:pt>
                <c:pt idx="579">
                  <c:v>105.625</c:v>
                </c:pt>
                <c:pt idx="580">
                  <c:v>105.75</c:v>
                </c:pt>
                <c:pt idx="581">
                  <c:v>105.75</c:v>
                </c:pt>
                <c:pt idx="582">
                  <c:v>105.75</c:v>
                </c:pt>
                <c:pt idx="583">
                  <c:v>105.875</c:v>
                </c:pt>
                <c:pt idx="584">
                  <c:v>105.875</c:v>
                </c:pt>
                <c:pt idx="585">
                  <c:v>105.875</c:v>
                </c:pt>
                <c:pt idx="586">
                  <c:v>105.875</c:v>
                </c:pt>
                <c:pt idx="587">
                  <c:v>105.875</c:v>
                </c:pt>
                <c:pt idx="588">
                  <c:v>106</c:v>
                </c:pt>
                <c:pt idx="589">
                  <c:v>106</c:v>
                </c:pt>
                <c:pt idx="590">
                  <c:v>106</c:v>
                </c:pt>
                <c:pt idx="591">
                  <c:v>105.875</c:v>
                </c:pt>
                <c:pt idx="592">
                  <c:v>105.875</c:v>
                </c:pt>
                <c:pt idx="593">
                  <c:v>105.75</c:v>
                </c:pt>
                <c:pt idx="594">
                  <c:v>105.625</c:v>
                </c:pt>
                <c:pt idx="595">
                  <c:v>105.75</c:v>
                </c:pt>
                <c:pt idx="596">
                  <c:v>105.75</c:v>
                </c:pt>
                <c:pt idx="597">
                  <c:v>105.75</c:v>
                </c:pt>
                <c:pt idx="598">
                  <c:v>105.75</c:v>
                </c:pt>
                <c:pt idx="599">
                  <c:v>105.75</c:v>
                </c:pt>
                <c:pt idx="600">
                  <c:v>105.75</c:v>
                </c:pt>
                <c:pt idx="601">
                  <c:v>105.75</c:v>
                </c:pt>
                <c:pt idx="602">
                  <c:v>105.75</c:v>
                </c:pt>
                <c:pt idx="603">
                  <c:v>105.625</c:v>
                </c:pt>
                <c:pt idx="604">
                  <c:v>105.5</c:v>
                </c:pt>
                <c:pt idx="605">
                  <c:v>105.375</c:v>
                </c:pt>
                <c:pt idx="606">
                  <c:v>105.25</c:v>
                </c:pt>
                <c:pt idx="607">
                  <c:v>105.25</c:v>
                </c:pt>
                <c:pt idx="608">
                  <c:v>105.125</c:v>
                </c:pt>
                <c:pt idx="609">
                  <c:v>105</c:v>
                </c:pt>
                <c:pt idx="610">
                  <c:v>105</c:v>
                </c:pt>
                <c:pt idx="611">
                  <c:v>104.875</c:v>
                </c:pt>
                <c:pt idx="612">
                  <c:v>104.875</c:v>
                </c:pt>
                <c:pt idx="613">
                  <c:v>104.75</c:v>
                </c:pt>
                <c:pt idx="614">
                  <c:v>104.625</c:v>
                </c:pt>
                <c:pt idx="615">
                  <c:v>104.625</c:v>
                </c:pt>
                <c:pt idx="616">
                  <c:v>104.5</c:v>
                </c:pt>
                <c:pt idx="617">
                  <c:v>104.5</c:v>
                </c:pt>
                <c:pt idx="618">
                  <c:v>104.5</c:v>
                </c:pt>
                <c:pt idx="619">
                  <c:v>104.5</c:v>
                </c:pt>
                <c:pt idx="620">
                  <c:v>104.625</c:v>
                </c:pt>
                <c:pt idx="621">
                  <c:v>104.625</c:v>
                </c:pt>
                <c:pt idx="622">
                  <c:v>104.75</c:v>
                </c:pt>
                <c:pt idx="623">
                  <c:v>104.75</c:v>
                </c:pt>
                <c:pt idx="624">
                  <c:v>104.625</c:v>
                </c:pt>
                <c:pt idx="625">
                  <c:v>104.75</c:v>
                </c:pt>
                <c:pt idx="626">
                  <c:v>104.875</c:v>
                </c:pt>
                <c:pt idx="627">
                  <c:v>104.875</c:v>
                </c:pt>
                <c:pt idx="628">
                  <c:v>104.75</c:v>
                </c:pt>
                <c:pt idx="629">
                  <c:v>104.75</c:v>
                </c:pt>
                <c:pt idx="630">
                  <c:v>104.75</c:v>
                </c:pt>
                <c:pt idx="631">
                  <c:v>104.75</c:v>
                </c:pt>
                <c:pt idx="632">
                  <c:v>104.875</c:v>
                </c:pt>
                <c:pt idx="633">
                  <c:v>104.875</c:v>
                </c:pt>
                <c:pt idx="634">
                  <c:v>104.875</c:v>
                </c:pt>
                <c:pt idx="635">
                  <c:v>104.875</c:v>
                </c:pt>
                <c:pt idx="636">
                  <c:v>104.875</c:v>
                </c:pt>
                <c:pt idx="637">
                  <c:v>104.875</c:v>
                </c:pt>
                <c:pt idx="638">
                  <c:v>105</c:v>
                </c:pt>
                <c:pt idx="639">
                  <c:v>104.875</c:v>
                </c:pt>
                <c:pt idx="640">
                  <c:v>105</c:v>
                </c:pt>
                <c:pt idx="641">
                  <c:v>105</c:v>
                </c:pt>
                <c:pt idx="642">
                  <c:v>105</c:v>
                </c:pt>
                <c:pt idx="643">
                  <c:v>105</c:v>
                </c:pt>
                <c:pt idx="644">
                  <c:v>105</c:v>
                </c:pt>
                <c:pt idx="645">
                  <c:v>104.875</c:v>
                </c:pt>
                <c:pt idx="646">
                  <c:v>104.875</c:v>
                </c:pt>
                <c:pt idx="647">
                  <c:v>104.875</c:v>
                </c:pt>
                <c:pt idx="648">
                  <c:v>104.75</c:v>
                </c:pt>
                <c:pt idx="649">
                  <c:v>104.75</c:v>
                </c:pt>
                <c:pt idx="650">
                  <c:v>104.625</c:v>
                </c:pt>
                <c:pt idx="651">
                  <c:v>104.625</c:v>
                </c:pt>
                <c:pt idx="652">
                  <c:v>104.625</c:v>
                </c:pt>
                <c:pt idx="653">
                  <c:v>104.5</c:v>
                </c:pt>
                <c:pt idx="654">
                  <c:v>104.5</c:v>
                </c:pt>
                <c:pt idx="655">
                  <c:v>104.625</c:v>
                </c:pt>
                <c:pt idx="656">
                  <c:v>104.625</c:v>
                </c:pt>
                <c:pt idx="657">
                  <c:v>104.625</c:v>
                </c:pt>
                <c:pt idx="658">
                  <c:v>104.625</c:v>
                </c:pt>
                <c:pt idx="659">
                  <c:v>104.5</c:v>
                </c:pt>
                <c:pt idx="660">
                  <c:v>104.375</c:v>
                </c:pt>
                <c:pt idx="661">
                  <c:v>104.125</c:v>
                </c:pt>
                <c:pt idx="662">
                  <c:v>104.125</c:v>
                </c:pt>
                <c:pt idx="663">
                  <c:v>104.125</c:v>
                </c:pt>
                <c:pt idx="664">
                  <c:v>104.25</c:v>
                </c:pt>
                <c:pt idx="665">
                  <c:v>104.25</c:v>
                </c:pt>
                <c:pt idx="666">
                  <c:v>104.25</c:v>
                </c:pt>
                <c:pt idx="667">
                  <c:v>104.25</c:v>
                </c:pt>
                <c:pt idx="668">
                  <c:v>104.25</c:v>
                </c:pt>
                <c:pt idx="669">
                  <c:v>104.125</c:v>
                </c:pt>
                <c:pt idx="670">
                  <c:v>104.125</c:v>
                </c:pt>
                <c:pt idx="671">
                  <c:v>104</c:v>
                </c:pt>
                <c:pt idx="672">
                  <c:v>104</c:v>
                </c:pt>
                <c:pt idx="673">
                  <c:v>103.875</c:v>
                </c:pt>
                <c:pt idx="674">
                  <c:v>103.75</c:v>
                </c:pt>
                <c:pt idx="675">
                  <c:v>103.625</c:v>
                </c:pt>
                <c:pt idx="676">
                  <c:v>103.75</c:v>
                </c:pt>
                <c:pt idx="677">
                  <c:v>103.75</c:v>
                </c:pt>
                <c:pt idx="678">
                  <c:v>103.875</c:v>
                </c:pt>
                <c:pt idx="679">
                  <c:v>103.75</c:v>
                </c:pt>
                <c:pt idx="680">
                  <c:v>103.625</c:v>
                </c:pt>
                <c:pt idx="681">
                  <c:v>103.625</c:v>
                </c:pt>
                <c:pt idx="682">
                  <c:v>103.625</c:v>
                </c:pt>
                <c:pt idx="683">
                  <c:v>103.625</c:v>
                </c:pt>
                <c:pt idx="684">
                  <c:v>103.625</c:v>
                </c:pt>
                <c:pt idx="685">
                  <c:v>103.5</c:v>
                </c:pt>
                <c:pt idx="686">
                  <c:v>103.625</c:v>
                </c:pt>
                <c:pt idx="687">
                  <c:v>103.625</c:v>
                </c:pt>
                <c:pt idx="688">
                  <c:v>103.5</c:v>
                </c:pt>
                <c:pt idx="689">
                  <c:v>103.625</c:v>
                </c:pt>
                <c:pt idx="690">
                  <c:v>103.625</c:v>
                </c:pt>
                <c:pt idx="691">
                  <c:v>103.75</c:v>
                </c:pt>
                <c:pt idx="692">
                  <c:v>103.75</c:v>
                </c:pt>
                <c:pt idx="693">
                  <c:v>103.625</c:v>
                </c:pt>
                <c:pt idx="694">
                  <c:v>103.5</c:v>
                </c:pt>
                <c:pt idx="695">
                  <c:v>103.375</c:v>
                </c:pt>
                <c:pt idx="696">
                  <c:v>103.375</c:v>
                </c:pt>
                <c:pt idx="697">
                  <c:v>103.25</c:v>
                </c:pt>
                <c:pt idx="698">
                  <c:v>103.25</c:v>
                </c:pt>
                <c:pt idx="699">
                  <c:v>103.25</c:v>
                </c:pt>
                <c:pt idx="700">
                  <c:v>103.25</c:v>
                </c:pt>
                <c:pt idx="701">
                  <c:v>103.25</c:v>
                </c:pt>
                <c:pt idx="702">
                  <c:v>103.375</c:v>
                </c:pt>
                <c:pt idx="703">
                  <c:v>103.375</c:v>
                </c:pt>
                <c:pt idx="704">
                  <c:v>103.375</c:v>
                </c:pt>
                <c:pt idx="705">
                  <c:v>103.375</c:v>
                </c:pt>
                <c:pt idx="706">
                  <c:v>103.25</c:v>
                </c:pt>
                <c:pt idx="707">
                  <c:v>103.25</c:v>
                </c:pt>
                <c:pt idx="708">
                  <c:v>103.25</c:v>
                </c:pt>
                <c:pt idx="709">
                  <c:v>103.25</c:v>
                </c:pt>
                <c:pt idx="710">
                  <c:v>103.25</c:v>
                </c:pt>
                <c:pt idx="711">
                  <c:v>103.375</c:v>
                </c:pt>
                <c:pt idx="712">
                  <c:v>103.5</c:v>
                </c:pt>
                <c:pt idx="713">
                  <c:v>103.5</c:v>
                </c:pt>
                <c:pt idx="714">
                  <c:v>103.5</c:v>
                </c:pt>
                <c:pt idx="715">
                  <c:v>103.375</c:v>
                </c:pt>
                <c:pt idx="716">
                  <c:v>103.375</c:v>
                </c:pt>
                <c:pt idx="717">
                  <c:v>103.5</c:v>
                </c:pt>
                <c:pt idx="718">
                  <c:v>103.5</c:v>
                </c:pt>
                <c:pt idx="719">
                  <c:v>103.625</c:v>
                </c:pt>
                <c:pt idx="720">
                  <c:v>103.625</c:v>
                </c:pt>
                <c:pt idx="721">
                  <c:v>103.625</c:v>
                </c:pt>
                <c:pt idx="722">
                  <c:v>103.625</c:v>
                </c:pt>
                <c:pt idx="723">
                  <c:v>103.75</c:v>
                </c:pt>
                <c:pt idx="724">
                  <c:v>103.625</c:v>
                </c:pt>
                <c:pt idx="725">
                  <c:v>103.625</c:v>
                </c:pt>
                <c:pt idx="726">
                  <c:v>103.625</c:v>
                </c:pt>
                <c:pt idx="727">
                  <c:v>103.5</c:v>
                </c:pt>
                <c:pt idx="728">
                  <c:v>103.375</c:v>
                </c:pt>
                <c:pt idx="729">
                  <c:v>103.5</c:v>
                </c:pt>
                <c:pt idx="730">
                  <c:v>103.5</c:v>
                </c:pt>
                <c:pt idx="731">
                  <c:v>103.5</c:v>
                </c:pt>
                <c:pt idx="732">
                  <c:v>103.5</c:v>
                </c:pt>
                <c:pt idx="733">
                  <c:v>103.5</c:v>
                </c:pt>
                <c:pt idx="734">
                  <c:v>103.375</c:v>
                </c:pt>
                <c:pt idx="735">
                  <c:v>103.375</c:v>
                </c:pt>
                <c:pt idx="736">
                  <c:v>103.375</c:v>
                </c:pt>
                <c:pt idx="737">
                  <c:v>103.25</c:v>
                </c:pt>
                <c:pt idx="738">
                  <c:v>103.375</c:v>
                </c:pt>
                <c:pt idx="739">
                  <c:v>103.375</c:v>
                </c:pt>
                <c:pt idx="740">
                  <c:v>103.25</c:v>
                </c:pt>
                <c:pt idx="741">
                  <c:v>103.25</c:v>
                </c:pt>
                <c:pt idx="742">
                  <c:v>103.25</c:v>
                </c:pt>
                <c:pt idx="743">
                  <c:v>103.125</c:v>
                </c:pt>
                <c:pt idx="744">
                  <c:v>103.125</c:v>
                </c:pt>
                <c:pt idx="745">
                  <c:v>103</c:v>
                </c:pt>
                <c:pt idx="746">
                  <c:v>103</c:v>
                </c:pt>
                <c:pt idx="747">
                  <c:v>103</c:v>
                </c:pt>
                <c:pt idx="748">
                  <c:v>102.875</c:v>
                </c:pt>
                <c:pt idx="749">
                  <c:v>102.875</c:v>
                </c:pt>
                <c:pt idx="750">
                  <c:v>102.875</c:v>
                </c:pt>
                <c:pt idx="751">
                  <c:v>102.875</c:v>
                </c:pt>
                <c:pt idx="752">
                  <c:v>102.875</c:v>
                </c:pt>
                <c:pt idx="753">
                  <c:v>102.75</c:v>
                </c:pt>
                <c:pt idx="754">
                  <c:v>102.625</c:v>
                </c:pt>
                <c:pt idx="755">
                  <c:v>102.375</c:v>
                </c:pt>
                <c:pt idx="756">
                  <c:v>102.375</c:v>
                </c:pt>
                <c:pt idx="757">
                  <c:v>102.375</c:v>
                </c:pt>
                <c:pt idx="758">
                  <c:v>102.375</c:v>
                </c:pt>
                <c:pt idx="759">
                  <c:v>102.375</c:v>
                </c:pt>
                <c:pt idx="760">
                  <c:v>102.5</c:v>
                </c:pt>
                <c:pt idx="761">
                  <c:v>102.375</c:v>
                </c:pt>
                <c:pt idx="762">
                  <c:v>102.25</c:v>
                </c:pt>
                <c:pt idx="763">
                  <c:v>102.25</c:v>
                </c:pt>
                <c:pt idx="764">
                  <c:v>102.25</c:v>
                </c:pt>
                <c:pt idx="765">
                  <c:v>102.125</c:v>
                </c:pt>
                <c:pt idx="766">
                  <c:v>102.25</c:v>
                </c:pt>
                <c:pt idx="767">
                  <c:v>102.25</c:v>
                </c:pt>
                <c:pt idx="768">
                  <c:v>102.375</c:v>
                </c:pt>
                <c:pt idx="769">
                  <c:v>102.125</c:v>
                </c:pt>
                <c:pt idx="770">
                  <c:v>102</c:v>
                </c:pt>
                <c:pt idx="771">
                  <c:v>101.875</c:v>
                </c:pt>
                <c:pt idx="772">
                  <c:v>101.75</c:v>
                </c:pt>
                <c:pt idx="773">
                  <c:v>101.75</c:v>
                </c:pt>
                <c:pt idx="774">
                  <c:v>101.875</c:v>
                </c:pt>
                <c:pt idx="775">
                  <c:v>101.75</c:v>
                </c:pt>
                <c:pt idx="776">
                  <c:v>101.75</c:v>
                </c:pt>
                <c:pt idx="777">
                  <c:v>101.875</c:v>
                </c:pt>
                <c:pt idx="778">
                  <c:v>101.875</c:v>
                </c:pt>
                <c:pt idx="779">
                  <c:v>101.875</c:v>
                </c:pt>
                <c:pt idx="780">
                  <c:v>101.875</c:v>
                </c:pt>
                <c:pt idx="781">
                  <c:v>101.875</c:v>
                </c:pt>
                <c:pt idx="782">
                  <c:v>101.875</c:v>
                </c:pt>
                <c:pt idx="783">
                  <c:v>102</c:v>
                </c:pt>
                <c:pt idx="784">
                  <c:v>101.875</c:v>
                </c:pt>
                <c:pt idx="785">
                  <c:v>101.875</c:v>
                </c:pt>
                <c:pt idx="786">
                  <c:v>102</c:v>
                </c:pt>
                <c:pt idx="787">
                  <c:v>102</c:v>
                </c:pt>
                <c:pt idx="788">
                  <c:v>101.875</c:v>
                </c:pt>
                <c:pt idx="789">
                  <c:v>101.875</c:v>
                </c:pt>
                <c:pt idx="790">
                  <c:v>101.875</c:v>
                </c:pt>
                <c:pt idx="791">
                  <c:v>102</c:v>
                </c:pt>
                <c:pt idx="792">
                  <c:v>102</c:v>
                </c:pt>
                <c:pt idx="793">
                  <c:v>101.875</c:v>
                </c:pt>
                <c:pt idx="794">
                  <c:v>101.875</c:v>
                </c:pt>
                <c:pt idx="795">
                  <c:v>101.875</c:v>
                </c:pt>
                <c:pt idx="796">
                  <c:v>101.875</c:v>
                </c:pt>
                <c:pt idx="797">
                  <c:v>102</c:v>
                </c:pt>
                <c:pt idx="798">
                  <c:v>101.875</c:v>
                </c:pt>
                <c:pt idx="799">
                  <c:v>102</c:v>
                </c:pt>
                <c:pt idx="800">
                  <c:v>102</c:v>
                </c:pt>
                <c:pt idx="801">
                  <c:v>102</c:v>
                </c:pt>
                <c:pt idx="802">
                  <c:v>102</c:v>
                </c:pt>
                <c:pt idx="803">
                  <c:v>102.125</c:v>
                </c:pt>
                <c:pt idx="804">
                  <c:v>102.125</c:v>
                </c:pt>
                <c:pt idx="805">
                  <c:v>102</c:v>
                </c:pt>
                <c:pt idx="806">
                  <c:v>101.875</c:v>
                </c:pt>
                <c:pt idx="807">
                  <c:v>101.875</c:v>
                </c:pt>
                <c:pt idx="808">
                  <c:v>101.875</c:v>
                </c:pt>
                <c:pt idx="809">
                  <c:v>65.875</c:v>
                </c:pt>
                <c:pt idx="810">
                  <c:v>62.25</c:v>
                </c:pt>
                <c:pt idx="811">
                  <c:v>65</c:v>
                </c:pt>
                <c:pt idx="812">
                  <c:v>65.25</c:v>
                </c:pt>
                <c:pt idx="813">
                  <c:v>64.125</c:v>
                </c:pt>
                <c:pt idx="814">
                  <c:v>64.625</c:v>
                </c:pt>
                <c:pt idx="815">
                  <c:v>64.625</c:v>
                </c:pt>
                <c:pt idx="816">
                  <c:v>64.75</c:v>
                </c:pt>
                <c:pt idx="817">
                  <c:v>65.125</c:v>
                </c:pt>
                <c:pt idx="818">
                  <c:v>67.25</c:v>
                </c:pt>
                <c:pt idx="819">
                  <c:v>67.875</c:v>
                </c:pt>
                <c:pt idx="820">
                  <c:v>67.375</c:v>
                </c:pt>
                <c:pt idx="821">
                  <c:v>66.875</c:v>
                </c:pt>
                <c:pt idx="822">
                  <c:v>66.875</c:v>
                </c:pt>
                <c:pt idx="823">
                  <c:v>66.75</c:v>
                </c:pt>
                <c:pt idx="824">
                  <c:v>66</c:v>
                </c:pt>
                <c:pt idx="825">
                  <c:v>66.5</c:v>
                </c:pt>
                <c:pt idx="826">
                  <c:v>65.625</c:v>
                </c:pt>
                <c:pt idx="827">
                  <c:v>65.25</c:v>
                </c:pt>
                <c:pt idx="828">
                  <c:v>65.375</c:v>
                </c:pt>
                <c:pt idx="829">
                  <c:v>65</c:v>
                </c:pt>
                <c:pt idx="830">
                  <c:v>65.25</c:v>
                </c:pt>
                <c:pt idx="831">
                  <c:v>65.25</c:v>
                </c:pt>
                <c:pt idx="832">
                  <c:v>64.625</c:v>
                </c:pt>
                <c:pt idx="833">
                  <c:v>64.75</c:v>
                </c:pt>
                <c:pt idx="834">
                  <c:v>65.125</c:v>
                </c:pt>
                <c:pt idx="835">
                  <c:v>64.25</c:v>
                </c:pt>
                <c:pt idx="836">
                  <c:v>64.875</c:v>
                </c:pt>
                <c:pt idx="837">
                  <c:v>64.625</c:v>
                </c:pt>
                <c:pt idx="838">
                  <c:v>64.125</c:v>
                </c:pt>
                <c:pt idx="839">
                  <c:v>64</c:v>
                </c:pt>
                <c:pt idx="840">
                  <c:v>64.25</c:v>
                </c:pt>
                <c:pt idx="841">
                  <c:v>64.625</c:v>
                </c:pt>
                <c:pt idx="842">
                  <c:v>64</c:v>
                </c:pt>
                <c:pt idx="843">
                  <c:v>64.375</c:v>
                </c:pt>
                <c:pt idx="844">
                  <c:v>63.625</c:v>
                </c:pt>
                <c:pt idx="845">
                  <c:v>63.875</c:v>
                </c:pt>
                <c:pt idx="846">
                  <c:v>64</c:v>
                </c:pt>
                <c:pt idx="847">
                  <c:v>63.625</c:v>
                </c:pt>
                <c:pt idx="848">
                  <c:v>63.625</c:v>
                </c:pt>
                <c:pt idx="849">
                  <c:v>63.625</c:v>
                </c:pt>
                <c:pt idx="850">
                  <c:v>63.875</c:v>
                </c:pt>
                <c:pt idx="851">
                  <c:v>63.75</c:v>
                </c:pt>
                <c:pt idx="852">
                  <c:v>64</c:v>
                </c:pt>
                <c:pt idx="853">
                  <c:v>63.875</c:v>
                </c:pt>
                <c:pt idx="854">
                  <c:v>63.875</c:v>
                </c:pt>
                <c:pt idx="855">
                  <c:v>63.625</c:v>
                </c:pt>
                <c:pt idx="856">
                  <c:v>63.875</c:v>
                </c:pt>
                <c:pt idx="857">
                  <c:v>64.125</c:v>
                </c:pt>
                <c:pt idx="858">
                  <c:v>63.625</c:v>
                </c:pt>
                <c:pt idx="859">
                  <c:v>63.625</c:v>
                </c:pt>
                <c:pt idx="860">
                  <c:v>72.5</c:v>
                </c:pt>
              </c:numCache>
            </c:numRef>
          </c:val>
          <c:smooth val="0"/>
          <c:extLst>
            <c:ext xmlns:c16="http://schemas.microsoft.com/office/drawing/2014/chart" uri="{C3380CC4-5D6E-409C-BE32-E72D297353CC}">
              <c16:uniqueId val="{00000001-87C9-4641-9A64-A518493BCA81}"/>
            </c:ext>
          </c:extLst>
        </c:ser>
        <c:dLbls>
          <c:showLegendKey val="0"/>
          <c:showVal val="0"/>
          <c:showCatName val="0"/>
          <c:showSerName val="0"/>
          <c:showPercent val="0"/>
          <c:showBubbleSize val="0"/>
        </c:dLbls>
        <c:smooth val="0"/>
        <c:axId val="550150280"/>
        <c:axId val="550151264"/>
      </c:lineChart>
      <c:catAx>
        <c:axId val="550150280"/>
        <c:scaling>
          <c:orientation val="minMax"/>
        </c:scaling>
        <c:delete val="1"/>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crossAx val="550151264"/>
        <c:crosses val="autoZero"/>
        <c:auto val="1"/>
        <c:lblAlgn val="ctr"/>
        <c:lblOffset val="100"/>
        <c:noMultiLvlLbl val="0"/>
      </c:catAx>
      <c:valAx>
        <c:axId val="5501512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Pressure in PSIG</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0150280"/>
        <c:crosses val="autoZero"/>
        <c:crossBetween val="between"/>
      </c:valAx>
      <c:spPr>
        <a:noFill/>
        <a:ln>
          <a:noFill/>
        </a:ln>
        <a:effectLst/>
      </c:spPr>
    </c:plotArea>
    <c:legend>
      <c:legendPos val="b"/>
      <c:layout>
        <c:manualLayout>
          <c:xMode val="edge"/>
          <c:yMode val="edge"/>
          <c:x val="0.32325765529308836"/>
          <c:y val="0.85914635898614866"/>
          <c:w val="0.37015113735783028"/>
          <c:h val="7.698502787516524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136939-8BEC-4FA4-BA08-9CE9ACCF7F14}" type="datetimeFigureOut">
              <a:rPr lang="en-US" smtClean="0"/>
              <a:t>11/22/2019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0C4A4-BC6A-4FFC-9E03-314A84650A94}" type="slidenum">
              <a:rPr lang="en-US" smtClean="0"/>
              <a:t>‹#›</a:t>
            </a:fld>
            <a:endParaRPr lang="en-US"/>
          </a:p>
        </p:txBody>
      </p:sp>
    </p:spTree>
    <p:extLst>
      <p:ext uri="{BB962C8B-B14F-4D97-AF65-F5344CB8AC3E}">
        <p14:creationId xmlns:p14="http://schemas.microsoft.com/office/powerpoint/2010/main" val="1791513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Welcome to a presentation on Scotsman’s self contained ice machines, the UC2024 and the UC2724. </a:t>
            </a:r>
          </a:p>
          <a:p>
            <a:endParaRPr lang="en-US"/>
          </a:p>
        </p:txBody>
      </p:sp>
      <p:sp>
        <p:nvSpPr>
          <p:cNvPr id="4" name="Slide Number Placeholder 3"/>
          <p:cNvSpPr>
            <a:spLocks noGrp="1"/>
          </p:cNvSpPr>
          <p:nvPr>
            <p:ph type="sldNum" sz="quarter" idx="5"/>
          </p:nvPr>
        </p:nvSpPr>
        <p:spPr/>
        <p:txBody>
          <a:bodyPr/>
          <a:lstStyle/>
          <a:p>
            <a:fld id="{CDF0C4A4-BC6A-4FFC-9E03-314A84650A94}" type="slidenum">
              <a:rPr lang="en-US" smtClean="0"/>
              <a:t>1</a:t>
            </a:fld>
            <a:endParaRPr lang="en-US"/>
          </a:p>
        </p:txBody>
      </p:sp>
    </p:spTree>
    <p:extLst>
      <p:ext uri="{BB962C8B-B14F-4D97-AF65-F5344CB8AC3E}">
        <p14:creationId xmlns:p14="http://schemas.microsoft.com/office/powerpoint/2010/main" val="3153168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Ok, what is on the back side? All ice machines need water and drain. The water inlet fitting, a three eighths female pipe, is just below the offset feature of the cabinet. The offset feature provides space for the water and drain tubing, plus if an electrical outlet is located behind the cabinet, space for the power plug.</a:t>
            </a:r>
          </a:p>
          <a:p>
            <a:r>
              <a:rPr lang="en-US" altLang="en-US" dirty="0"/>
              <a:t>The drain fitting is a three quarter inch female pipe thread fitting. It is plastic, so if code requires copper, do not sweat the copper while it is installed in the fitting!</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10</a:t>
            </a:fld>
            <a:endParaRPr lang="en-US"/>
          </a:p>
        </p:txBody>
      </p:sp>
    </p:spTree>
    <p:extLst>
      <p:ext uri="{BB962C8B-B14F-4D97-AF65-F5344CB8AC3E}">
        <p14:creationId xmlns:p14="http://schemas.microsoft.com/office/powerpoint/2010/main" val="3140057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With the side panels removed, some important parts are now visible. </a:t>
            </a:r>
          </a:p>
          <a:p>
            <a:r>
              <a:rPr lang="en-US" altLang="en-US" dirty="0"/>
              <a:t>One is the flap or curtain switch. It is located on the right side of the unit, under a rubber plug. It is held in with adhesive.</a:t>
            </a:r>
          </a:p>
          <a:p>
            <a:r>
              <a:rPr lang="en-US" altLang="en-US" dirty="0"/>
              <a:t>On the other side is the evaporator thermistor. It is attached to the suction line and covered with Armaflex insulation to keep the temperature reading accurate.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11</a:t>
            </a:fld>
            <a:endParaRPr lang="en-US"/>
          </a:p>
        </p:txBody>
      </p:sp>
    </p:spTree>
    <p:extLst>
      <p:ext uri="{BB962C8B-B14F-4D97-AF65-F5344CB8AC3E}">
        <p14:creationId xmlns:p14="http://schemas.microsoft.com/office/powerpoint/2010/main" val="1598354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Looking at the unit from above, you can see at the back, the water distributor, or spray bar, below that is the vertical evaporator.</a:t>
            </a:r>
          </a:p>
          <a:p>
            <a:r>
              <a:rPr lang="en-US" altLang="en-US" dirty="0"/>
              <a:t>Below the evaporator is the ice chute, which also contains the ice sensing flap.</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12</a:t>
            </a:fld>
            <a:endParaRPr lang="en-US"/>
          </a:p>
        </p:txBody>
      </p:sp>
    </p:spTree>
    <p:extLst>
      <p:ext uri="{BB962C8B-B14F-4D97-AF65-F5344CB8AC3E}">
        <p14:creationId xmlns:p14="http://schemas.microsoft.com/office/powerpoint/2010/main" val="2487645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When the ice chute is removed, the sump is exposed. The red arrow shows the overflow standpipe. It is a fixed height standpipe and drains overflow water during the harvest mode.</a:t>
            </a:r>
          </a:p>
          <a:p>
            <a:r>
              <a:rPr lang="en-US" altLang="en-US" dirty="0"/>
              <a:t>Water enters the sump at the left thru the white fitting.</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13</a:t>
            </a:fld>
            <a:endParaRPr lang="en-US"/>
          </a:p>
        </p:txBody>
      </p:sp>
    </p:spTree>
    <p:extLst>
      <p:ext uri="{BB962C8B-B14F-4D97-AF65-F5344CB8AC3E}">
        <p14:creationId xmlns:p14="http://schemas.microsoft.com/office/powerpoint/2010/main" val="1668483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water distributor or spray bar is a plastic part with many holes. It snaps into a recessed area at the top of the evaporator. Water enters the center back of the recessed area and the bar limits the amount of water flowing over the plate.</a:t>
            </a:r>
          </a:p>
          <a:p>
            <a:r>
              <a:rPr lang="en-US" altLang="en-US" dirty="0"/>
              <a:t>The water should flood the plate completely.</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14</a:t>
            </a:fld>
            <a:endParaRPr lang="en-US"/>
          </a:p>
        </p:txBody>
      </p:sp>
    </p:spTree>
    <p:extLst>
      <p:ext uri="{BB962C8B-B14F-4D97-AF65-F5344CB8AC3E}">
        <p14:creationId xmlns:p14="http://schemas.microsoft.com/office/powerpoint/2010/main" val="682895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ice chute is positioned at the bottom of the vertical evaporator, and is angled down towards the storage bin. In it is the ice sensing flap, normally open.</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15</a:t>
            </a:fld>
            <a:endParaRPr lang="en-US"/>
          </a:p>
        </p:txBody>
      </p:sp>
    </p:spTree>
    <p:extLst>
      <p:ext uri="{BB962C8B-B14F-4D97-AF65-F5344CB8AC3E}">
        <p14:creationId xmlns:p14="http://schemas.microsoft.com/office/powerpoint/2010/main" val="3577588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ice sensing flap has a magnet on the right end. The flap is normally open, allowing water to return to the sump after flowing over the evaporator.</a:t>
            </a:r>
          </a:p>
          <a:p>
            <a:r>
              <a:rPr lang="en-US" altLang="en-US" dirty="0"/>
              <a:t>When ice is released, the ice slides down the ice chute as a unit and goes over the flap, closing it. That moves the magnet back and up. The flap or curtain switch is positioned across from where the magnet is when the flap is closed.</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16</a:t>
            </a:fld>
            <a:endParaRPr lang="en-US"/>
          </a:p>
        </p:txBody>
      </p:sp>
    </p:spTree>
    <p:extLst>
      <p:ext uri="{BB962C8B-B14F-4D97-AF65-F5344CB8AC3E}">
        <p14:creationId xmlns:p14="http://schemas.microsoft.com/office/powerpoint/2010/main" val="694197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 the flap moves down to a closed position, the magnet moves up and back towards the flap switch.</a:t>
            </a:r>
          </a:p>
          <a:p>
            <a:r>
              <a:rPr lang="en-US" altLang="en-US" dirty="0"/>
              <a:t>When the flap magnet and flap switch are aligned, the switch closes, triggering the end of harvest.</a:t>
            </a:r>
          </a:p>
          <a:p>
            <a:r>
              <a:rPr lang="en-US" altLang="en-US" dirty="0"/>
              <a:t>If the flap stays closed for a few seconds, the unit shuts off on bin full.</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17</a:t>
            </a:fld>
            <a:endParaRPr lang="en-US"/>
          </a:p>
        </p:txBody>
      </p:sp>
    </p:spTree>
    <p:extLst>
      <p:ext uri="{BB962C8B-B14F-4D97-AF65-F5344CB8AC3E}">
        <p14:creationId xmlns:p14="http://schemas.microsoft.com/office/powerpoint/2010/main" val="3255561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All models require power, water and drain. Their connections are in a recessed area of the back. The power cord for 115 volt models is ready to be plugged into a standard 15 amp outlet. The water fitting on the back is a 3/8 female pipe thread. It is a good idea for any installation to flush the water supply line, because in old plumbing there is scale on the inside of the tubing that can become loose after being disturbed and new tubing can have debris in the tubes. The drain fitting is ¾ inch female pipe thread. When water cooled another water inlet and drain connection are also located in the same area. If the tubing outside the machine has a long horizontal section, additional venting may be needed for proper draining. </a:t>
            </a:r>
          </a:p>
          <a:p>
            <a:r>
              <a:rPr lang="en-US" altLang="en-US" dirty="0"/>
              <a:t>This NSF satisfied model does not need a  back flow preventer, but one could still be required by local health inspectors.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18</a:t>
            </a:fld>
            <a:endParaRPr lang="en-US"/>
          </a:p>
        </p:txBody>
      </p:sp>
    </p:spTree>
    <p:extLst>
      <p:ext uri="{BB962C8B-B14F-4D97-AF65-F5344CB8AC3E}">
        <p14:creationId xmlns:p14="http://schemas.microsoft.com/office/powerpoint/2010/main" val="3717559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Potable water is required to be supplied to the machine but DI water is not recommended. While it is a good idea to install a water filter, a taste and odor filter usually contains activated carbon to remove tastes, including chlorine. The chlorine has probably been put there to purify the water and when removed that barrier against bacteria is also removed, so increased bacteria growth can occur with that type of water filter. There are other types available that usually only filter and treat the water for minerals.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19</a:t>
            </a:fld>
            <a:endParaRPr lang="en-US"/>
          </a:p>
        </p:txBody>
      </p:sp>
    </p:spTree>
    <p:extLst>
      <p:ext uri="{BB962C8B-B14F-4D97-AF65-F5344CB8AC3E}">
        <p14:creationId xmlns:p14="http://schemas.microsoft.com/office/powerpoint/2010/main" val="249676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Service support is a few clicks away on the internet. Scotsman-ice.com/service.</a:t>
            </a:r>
          </a:p>
          <a:p>
            <a:r>
              <a:rPr lang="en-US" altLang="en-US" dirty="0"/>
              <a:t>Scotsman’s recent products are also marked with a symbol that, when read by your smart phone, will take you directly to the service information menu at Scotsman’s website.</a:t>
            </a:r>
          </a:p>
          <a:p>
            <a:r>
              <a:rPr lang="en-US" altLang="en-US" dirty="0"/>
              <a:t>At the website there are service manuals, illustrated service parts,  and service bulletins.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a:t>
            </a:fld>
            <a:endParaRPr lang="en-US"/>
          </a:p>
        </p:txBody>
      </p:sp>
    </p:spTree>
    <p:extLst>
      <p:ext uri="{BB962C8B-B14F-4D97-AF65-F5344CB8AC3E}">
        <p14:creationId xmlns:p14="http://schemas.microsoft.com/office/powerpoint/2010/main" val="461106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Legs may be used, there are threaded nuts in the base for leg attachment. Most health codes require legs or, if legs are not used, the cabinet must be sealed to the floor. </a:t>
            </a:r>
          </a:p>
          <a:p>
            <a:r>
              <a:rPr lang="en-US" altLang="en-US" dirty="0"/>
              <a:t>Once the unit is in the installed location, level it using the adjustments provided in  the legs.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20</a:t>
            </a:fld>
            <a:endParaRPr lang="en-US"/>
          </a:p>
        </p:txBody>
      </p:sp>
    </p:spTree>
    <p:extLst>
      <p:ext uri="{BB962C8B-B14F-4D97-AF65-F5344CB8AC3E}">
        <p14:creationId xmlns:p14="http://schemas.microsoft.com/office/powerpoint/2010/main" val="1570702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Take the front panel and compartment cover off to confirm that all the hoses are connected, no tubes are rubbing each other and that there are no loose parts or screws.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21</a:t>
            </a:fld>
            <a:endParaRPr lang="en-US"/>
          </a:p>
        </p:txBody>
      </p:sp>
    </p:spTree>
    <p:extLst>
      <p:ext uri="{BB962C8B-B14F-4D97-AF65-F5344CB8AC3E}">
        <p14:creationId xmlns:p14="http://schemas.microsoft.com/office/powerpoint/2010/main" val="4083286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Start up or restart takes some time, as the unit needs to be ready to be in ice making mode. It needs to have the compressor ready to start, and it needs to have the sump full off water.</a:t>
            </a:r>
          </a:p>
          <a:p>
            <a:r>
              <a:rPr lang="en-US" altLang="en-US" dirty="0"/>
              <a:t>At first it appears that nothing  is happening, but if you have the electrical box slid out you will see that the Anti-Slush light is blinking. It does that for ninety seconds. Then the inlet water solenoid valve, the hot gas valve and the compressor are energized. This continues for another ninety seconds.</a:t>
            </a:r>
          </a:p>
          <a:p>
            <a:r>
              <a:rPr lang="en-US" altLang="en-US" dirty="0"/>
              <a:t>Then the freeze cycle begins, the water pump starts. The inlet water solenoid and hot gas valves close. And, after head pressure has built up, the fan will begin to turn.</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22</a:t>
            </a:fld>
            <a:endParaRPr lang="en-US"/>
          </a:p>
        </p:txBody>
      </p:sp>
    </p:spTree>
    <p:extLst>
      <p:ext uri="{BB962C8B-B14F-4D97-AF65-F5344CB8AC3E}">
        <p14:creationId xmlns:p14="http://schemas.microsoft.com/office/powerpoint/2010/main" val="4097777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You should check that moving the ice sensing flap makes the Bin Full light blink.</a:t>
            </a:r>
          </a:p>
          <a:p>
            <a:r>
              <a:rPr lang="en-US" altLang="en-US" dirty="0"/>
              <a:t>Also pour water into the bin  to be sure there are no leaks.</a:t>
            </a:r>
          </a:p>
          <a:p>
            <a:endParaRPr lang="en-US" altLang="en-US" dirty="0"/>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23</a:t>
            </a:fld>
            <a:endParaRPr lang="en-US"/>
          </a:p>
        </p:txBody>
      </p:sp>
    </p:spTree>
    <p:extLst>
      <p:ext uri="{BB962C8B-B14F-4D97-AF65-F5344CB8AC3E}">
        <p14:creationId xmlns:p14="http://schemas.microsoft.com/office/powerpoint/2010/main" val="29557187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Timer On</a:t>
            </a:r>
          </a:p>
          <a:p>
            <a:r>
              <a:rPr lang="en-US" altLang="en-US" dirty="0"/>
              <a:t>• This light is switched ON when the freeze cycle has progressed significantly enough for the evaporator thermistor to have reached its freeze preset temperature. At this point there are only a few minutes left in the freeze cycle. It is also switched ON when the harvest cycle has been on and the evaporator has reached its set defrost temperature.</a:t>
            </a:r>
          </a:p>
          <a:p>
            <a:r>
              <a:rPr lang="en-US" altLang="en-US" b="1" dirty="0"/>
              <a:t>Bin Full</a:t>
            </a:r>
          </a:p>
          <a:p>
            <a:r>
              <a:rPr lang="en-US" altLang="en-US" dirty="0"/>
              <a:t>• Normally OFF. This light is switched on and off by the position of the ice sensing plate.</a:t>
            </a:r>
          </a:p>
          <a:p>
            <a:r>
              <a:rPr lang="en-US" altLang="en-US" b="1" dirty="0"/>
              <a:t>Freeze Mode</a:t>
            </a:r>
          </a:p>
          <a:p>
            <a:r>
              <a:rPr lang="en-US" altLang="en-US" dirty="0"/>
              <a:t>• Normally ON during a freeze cycle. OFF during harvest or ice release.</a:t>
            </a:r>
          </a:p>
          <a:p>
            <a:r>
              <a:rPr lang="en-US" altLang="en-US" b="1" dirty="0"/>
              <a:t>Anti Slush Mode</a:t>
            </a:r>
          </a:p>
          <a:p>
            <a:r>
              <a:rPr lang="en-US" altLang="en-US" dirty="0"/>
              <a:t>• Normally OFF. This light is switched ON when the pump is stopped during a freeze cycle.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24</a:t>
            </a:fld>
            <a:endParaRPr lang="en-US"/>
          </a:p>
        </p:txBody>
      </p:sp>
    </p:spTree>
    <p:extLst>
      <p:ext uri="{BB962C8B-B14F-4D97-AF65-F5344CB8AC3E}">
        <p14:creationId xmlns:p14="http://schemas.microsoft.com/office/powerpoint/2010/main" val="30849157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Each push and release of the + or - button will change the lights that glow or blink indicating a change in ice size.</a:t>
            </a:r>
          </a:p>
          <a:p>
            <a:r>
              <a:rPr lang="en-US" altLang="en-US" dirty="0"/>
              <a:t>Example: pushing + one time changes a blinking light to steady on type. If the lights are on steady a single push of + will add one more light and it will blink.</a:t>
            </a:r>
          </a:p>
          <a:p>
            <a:r>
              <a:rPr lang="en-US" altLang="en-US" dirty="0"/>
              <a:t>There are 10 settings. All 5 lights on steady is the maximum setting and one blinking light is the minimum.</a:t>
            </a:r>
          </a:p>
          <a:p>
            <a:endParaRPr lang="en-US" altLang="en-US" dirty="0"/>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25</a:t>
            </a:fld>
            <a:endParaRPr lang="en-US"/>
          </a:p>
        </p:txBody>
      </p:sp>
    </p:spTree>
    <p:extLst>
      <p:ext uri="{BB962C8B-B14F-4D97-AF65-F5344CB8AC3E}">
        <p14:creationId xmlns:p14="http://schemas.microsoft.com/office/powerpoint/2010/main" val="3100262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This image shows, from above, how the ice fills the bin and what it appears like when full.</a:t>
            </a:r>
          </a:p>
          <a:p>
            <a:r>
              <a:rPr lang="en-US" altLang="en-US" dirty="0"/>
              <a:t>The image shows the sensing flap in the closed position, held closed by the ice on top of it.</a:t>
            </a:r>
          </a:p>
          <a:p>
            <a:r>
              <a:rPr lang="en-US" altLang="en-US" dirty="0"/>
              <a:t>When the user uses the ice, the ice on the chute will slide off and the unit will restart.</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26</a:t>
            </a:fld>
            <a:endParaRPr lang="en-US"/>
          </a:p>
        </p:txBody>
      </p:sp>
    </p:spTree>
    <p:extLst>
      <p:ext uri="{BB962C8B-B14F-4D97-AF65-F5344CB8AC3E}">
        <p14:creationId xmlns:p14="http://schemas.microsoft.com/office/powerpoint/2010/main" val="8203285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They operate with refrigerant R-134a. Some important refrigeration pressures are in the table, they are the maximum discharge pressure in harvest and the suction pressure just before harvest. </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27</a:t>
            </a:fld>
            <a:endParaRPr lang="en-US"/>
          </a:p>
        </p:txBody>
      </p:sp>
    </p:spTree>
    <p:extLst>
      <p:ext uri="{BB962C8B-B14F-4D97-AF65-F5344CB8AC3E}">
        <p14:creationId xmlns:p14="http://schemas.microsoft.com/office/powerpoint/2010/main" val="39563342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They operate with refrigerant R-134a.</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28</a:t>
            </a:fld>
            <a:endParaRPr lang="en-US"/>
          </a:p>
        </p:txBody>
      </p:sp>
    </p:spTree>
    <p:extLst>
      <p:ext uri="{BB962C8B-B14F-4D97-AF65-F5344CB8AC3E}">
        <p14:creationId xmlns:p14="http://schemas.microsoft.com/office/powerpoint/2010/main" val="3285728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This graph shows the pressures during a typical 70/50 cycle. You can see that both discharge and suction pressures decline during the cycle, and you can see the slight change during Anti-Slush when the pump is off.</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29</a:t>
            </a:fld>
            <a:endParaRPr lang="en-US"/>
          </a:p>
        </p:txBody>
      </p:sp>
    </p:spTree>
    <p:extLst>
      <p:ext uri="{BB962C8B-B14F-4D97-AF65-F5344CB8AC3E}">
        <p14:creationId xmlns:p14="http://schemas.microsoft.com/office/powerpoint/2010/main" val="2179762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Here is an image of a QR code that will connect you directly to the warranty verification section of Scotsman’s website.</a:t>
            </a:r>
          </a:p>
          <a:p>
            <a:r>
              <a:rPr lang="en-US" altLang="en-US" dirty="0"/>
              <a:t>While all products are supplied with a user manual, sometimes it isn’t available at the site and, for example, you need to clean the machine. The user manual is on the website and easily found there. So, cleaning instructions as close as your phone.</a:t>
            </a:r>
          </a:p>
          <a:p>
            <a:endParaRPr lang="en-US" altLang="en-US" dirty="0"/>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a:t>
            </a:fld>
            <a:endParaRPr lang="en-US"/>
          </a:p>
        </p:txBody>
      </p:sp>
    </p:spTree>
    <p:extLst>
      <p:ext uri="{BB962C8B-B14F-4D97-AF65-F5344CB8AC3E}">
        <p14:creationId xmlns:p14="http://schemas.microsoft.com/office/powerpoint/2010/main" val="17901267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What is the superheat? That is a common question, but the answer is “it depends.” Where in the cycle is a main item, as the superheat declines as the freeze cycle progresses.</a:t>
            </a:r>
          </a:p>
          <a:p>
            <a:r>
              <a:rPr lang="en-US" altLang="en-US" dirty="0"/>
              <a:t>This graph shows superheat in a freeze cycle. Note that it varies a lot at  the beginning of the freeze cycle. It is affected by the prior harvest cycle, where it was negative, the anti-slush period and when the fan cycles.</a:t>
            </a:r>
          </a:p>
          <a:p>
            <a:r>
              <a:rPr lang="en-US" altLang="en-US" dirty="0"/>
              <a:t>Five minutes into freeze is at a fairly stable point, and it is about 13 degrees then, for this unit, a UC2024 at 70/50.</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30</a:t>
            </a:fld>
            <a:endParaRPr lang="en-US"/>
          </a:p>
        </p:txBody>
      </p:sp>
    </p:spTree>
    <p:extLst>
      <p:ext uri="{BB962C8B-B14F-4D97-AF65-F5344CB8AC3E}">
        <p14:creationId xmlns:p14="http://schemas.microsoft.com/office/powerpoint/2010/main" val="26930383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All ice products require maintenance. Other maintenance is routine cleaning of the air filter to remove lint, water and ice making system lime scale removal and sanitizing and dispense system cleaning and sanitizing. The air filter is located on the right side of the cabinet, it is easily removed by pulling it to the right. It is a washable filter. It is also found in the water cooled models, but there it is only for appearance.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31</a:t>
            </a:fld>
            <a:endParaRPr lang="en-US"/>
          </a:p>
        </p:txBody>
      </p:sp>
    </p:spTree>
    <p:extLst>
      <p:ext uri="{BB962C8B-B14F-4D97-AF65-F5344CB8AC3E}">
        <p14:creationId xmlns:p14="http://schemas.microsoft.com/office/powerpoint/2010/main" val="35863209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Water system maintenance includes removing the scale that builds up during ice making. Scale is from the minerals in the water supply and many times is limestone. Limestone is a rock and that hard material must be dissolved by acid, which is what ice machine scale remover is. </a:t>
            </a:r>
          </a:p>
          <a:p>
            <a:r>
              <a:rPr lang="en-US" altLang="en-US" dirty="0"/>
              <a:t>Because ice is a food, it is critical to also sanitize the system frequently. 6 months is an industry standard for cleaning, local conditions may require more frequent cleaning. The machine will not be kept clean without someone providing the necessary maintenance. </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32</a:t>
            </a:fld>
            <a:endParaRPr lang="en-US"/>
          </a:p>
        </p:txBody>
      </p:sp>
    </p:spTree>
    <p:extLst>
      <p:ext uri="{BB962C8B-B14F-4D97-AF65-F5344CB8AC3E}">
        <p14:creationId xmlns:p14="http://schemas.microsoft.com/office/powerpoint/2010/main" val="38816997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Begin with scale removal. Remove the front panel and switch the unit off. Do not disconnect from power.</a:t>
            </a:r>
          </a:p>
          <a:p>
            <a:r>
              <a:rPr lang="en-US" altLang="en-US" dirty="0"/>
              <a:t>Discard all ice that may be in the bin.</a:t>
            </a:r>
          </a:p>
          <a:p>
            <a:r>
              <a:rPr lang="en-US" altLang="en-US" dirty="0"/>
              <a:t>Drain the sump by pulling the drain plug on the end of the hose.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33</a:t>
            </a:fld>
            <a:endParaRPr lang="en-US"/>
          </a:p>
        </p:txBody>
      </p:sp>
    </p:spTree>
    <p:extLst>
      <p:ext uri="{BB962C8B-B14F-4D97-AF65-F5344CB8AC3E}">
        <p14:creationId xmlns:p14="http://schemas.microsoft.com/office/powerpoint/2010/main" val="410234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next step is to drain the sump. There is a drain hose attached to the sump and evaporator, its end is located below the controller. Pulling the plug releases  the water, direct it into the bucket then reconnect the plug. </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34</a:t>
            </a:fld>
            <a:endParaRPr lang="en-US"/>
          </a:p>
        </p:txBody>
      </p:sp>
    </p:spTree>
    <p:extLst>
      <p:ext uri="{BB962C8B-B14F-4D97-AF65-F5344CB8AC3E}">
        <p14:creationId xmlns:p14="http://schemas.microsoft.com/office/powerpoint/2010/main" val="41885024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Mix a solution of 5 ounces of Scotsman Clear 1 scale remover and two and a half quarts of clean, warm potable water.</a:t>
            </a:r>
          </a:p>
          <a:p>
            <a:r>
              <a:rPr lang="en-US" altLang="en-US" dirty="0"/>
              <a:t>Do not mix the solution any stronger! More is not better!</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35</a:t>
            </a:fld>
            <a:endParaRPr lang="en-US"/>
          </a:p>
        </p:txBody>
      </p:sp>
    </p:spTree>
    <p:extLst>
      <p:ext uri="{BB962C8B-B14F-4D97-AF65-F5344CB8AC3E}">
        <p14:creationId xmlns:p14="http://schemas.microsoft.com/office/powerpoint/2010/main" val="3723082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Remove the water distributor and ice chute from the unit, wash them in the scale remover solution and return them to the unit.</a:t>
            </a:r>
          </a:p>
          <a:p>
            <a:r>
              <a:rPr lang="en-US" altLang="en-US" dirty="0"/>
              <a:t>These parts are cleaned first because they are the most likely to have scale build up and they could affect how the cleaning solution is distributed in the wash step.</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36</a:t>
            </a:fld>
            <a:endParaRPr lang="en-US"/>
          </a:p>
        </p:txBody>
      </p:sp>
    </p:spTree>
    <p:extLst>
      <p:ext uri="{BB962C8B-B14F-4D97-AF65-F5344CB8AC3E}">
        <p14:creationId xmlns:p14="http://schemas.microsoft.com/office/powerpoint/2010/main" val="36982551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Pour the scale remover solution into the sump.</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37</a:t>
            </a:fld>
            <a:endParaRPr lang="en-US"/>
          </a:p>
        </p:txBody>
      </p:sp>
    </p:spTree>
    <p:extLst>
      <p:ext uri="{BB962C8B-B14F-4D97-AF65-F5344CB8AC3E}">
        <p14:creationId xmlns:p14="http://schemas.microsoft.com/office/powerpoint/2010/main" val="41238650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Run the unit in the wash mode for at least 20 minutes to circulate the scale  remover solution thru the pump, pump hose, water distributor, evaporator, and ice chute.</a:t>
            </a:r>
          </a:p>
          <a:p>
            <a:r>
              <a:rPr lang="en-US" altLang="en-US" dirty="0"/>
              <a:t>If the machine does not appear clean enough at 20 minutes, run it longer.</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38</a:t>
            </a:fld>
            <a:endParaRPr lang="en-US"/>
          </a:p>
        </p:txBody>
      </p:sp>
    </p:spTree>
    <p:extLst>
      <p:ext uri="{BB962C8B-B14F-4D97-AF65-F5344CB8AC3E}">
        <p14:creationId xmlns:p14="http://schemas.microsoft.com/office/powerpoint/2010/main" val="30967569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next step is to drain the sump. Pulling the plug releases the water, direct it into the bucket then reconnect the plug. </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39</a:t>
            </a:fld>
            <a:endParaRPr lang="en-US"/>
          </a:p>
        </p:txBody>
      </p:sp>
    </p:spTree>
    <p:extLst>
      <p:ext uri="{BB962C8B-B14F-4D97-AF65-F5344CB8AC3E}">
        <p14:creationId xmlns:p14="http://schemas.microsoft.com/office/powerpoint/2010/main" val="1458704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In this meeting you will learn about the UC models. You will learn how to install them. How they work, how to maintain them and a lot of detail on how to take them apart. There will be a diagnostic section to help you find out what the cause of a potential malfunction is. And at the end a look inside.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a:t>
            </a:fld>
            <a:endParaRPr lang="en-US"/>
          </a:p>
        </p:txBody>
      </p:sp>
    </p:spTree>
    <p:extLst>
      <p:ext uri="{BB962C8B-B14F-4D97-AF65-F5344CB8AC3E}">
        <p14:creationId xmlns:p14="http://schemas.microsoft.com/office/powerpoint/2010/main" val="29084594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water distributor has many small holes, be sure they are all clear and open. If needed, repeat the wash step with more cleaning solution.</a:t>
            </a:r>
          </a:p>
          <a:p>
            <a:r>
              <a:rPr lang="en-US" altLang="en-US" dirty="0"/>
              <a:t>Wash the bin with scale remover solution.</a:t>
            </a:r>
          </a:p>
          <a:p>
            <a:r>
              <a:rPr lang="en-US" altLang="en-US" dirty="0"/>
              <a:t>Flush the bin and bin drain with hot water.</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40</a:t>
            </a:fld>
            <a:endParaRPr lang="en-US"/>
          </a:p>
        </p:txBody>
      </p:sp>
    </p:spTree>
    <p:extLst>
      <p:ext uri="{BB962C8B-B14F-4D97-AF65-F5344CB8AC3E}">
        <p14:creationId xmlns:p14="http://schemas.microsoft.com/office/powerpoint/2010/main" val="35696192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So far we have acid cleaned  the ice maker. Now we will sanitize it. This process is slightly different. Begin by mixing 2 gallons of sanitizer. Some sites have requirements for the brand and type of sanitizer, use what is locally approved. Pour the sanitizer solution into the sump until it is full. </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41</a:t>
            </a:fld>
            <a:endParaRPr lang="en-US"/>
          </a:p>
        </p:txBody>
      </p:sp>
    </p:spTree>
    <p:extLst>
      <p:ext uri="{BB962C8B-B14F-4D97-AF65-F5344CB8AC3E}">
        <p14:creationId xmlns:p14="http://schemas.microsoft.com/office/powerpoint/2010/main" val="18766737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next step is to drain the sump. Pulling the plug releases the water, direct it into the bucket then reconnect the plug. </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42</a:t>
            </a:fld>
            <a:endParaRPr lang="en-US"/>
          </a:p>
        </p:txBody>
      </p:sp>
    </p:spTree>
    <p:extLst>
      <p:ext uri="{BB962C8B-B14F-4D97-AF65-F5344CB8AC3E}">
        <p14:creationId xmlns:p14="http://schemas.microsoft.com/office/powerpoint/2010/main" val="5106419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This is the last part of cleaning. We want  to make some fresh ice and melt it, so reconnect power and restart ice making. </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43</a:t>
            </a:fld>
            <a:endParaRPr lang="en-US"/>
          </a:p>
        </p:txBody>
      </p:sp>
    </p:spTree>
    <p:extLst>
      <p:ext uri="{BB962C8B-B14F-4D97-AF65-F5344CB8AC3E}">
        <p14:creationId xmlns:p14="http://schemas.microsoft.com/office/powerpoint/2010/main" val="42569077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Most ice machine service is from the main ingredient of ice: Water. </a:t>
            </a:r>
          </a:p>
          <a:p>
            <a:r>
              <a:rPr lang="en-US" altLang="en-US" dirty="0"/>
              <a:t>Water is used with an electrical control system and mechanical refrigeration to make ice. Without water, there is no ice. But with water comes impurities like calcium carbonate and other minerals. During ice making, especially in a </a:t>
            </a:r>
            <a:r>
              <a:rPr lang="en-US" altLang="en-US" dirty="0" err="1"/>
              <a:t>cuber</a:t>
            </a:r>
            <a:r>
              <a:rPr lang="en-US" altLang="en-US" dirty="0"/>
              <a:t>, the pure water freezes first, leaving the impurities in the unit. That is why there is a flush system of some type in nearly all commercial </a:t>
            </a:r>
            <a:r>
              <a:rPr lang="en-US" altLang="en-US" dirty="0" err="1"/>
              <a:t>cubers</a:t>
            </a:r>
            <a:r>
              <a:rPr lang="en-US" altLang="en-US" dirty="0"/>
              <a:t> and many residential ones too.</a:t>
            </a:r>
          </a:p>
          <a:p>
            <a:r>
              <a:rPr lang="en-US" altLang="en-US" dirty="0"/>
              <a:t>Of course, the electrical components can fail, as can refrigeration. But mostly you will be dealing with lime scale, water filters and the maintenance needed.</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44</a:t>
            </a:fld>
            <a:endParaRPr lang="en-US"/>
          </a:p>
        </p:txBody>
      </p:sp>
    </p:spTree>
    <p:extLst>
      <p:ext uri="{BB962C8B-B14F-4D97-AF65-F5344CB8AC3E}">
        <p14:creationId xmlns:p14="http://schemas.microsoft.com/office/powerpoint/2010/main" val="42450559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You  have a no ice service call. When you arrive you find there is no water in the sump. Why is that? It can be from a plugged up water filter, maybe it hasn’t been changed in a few years. Or the inlet water solenoid valve did not open. What other causes can you think of?</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45</a:t>
            </a:fld>
            <a:endParaRPr lang="en-US"/>
          </a:p>
        </p:txBody>
      </p:sp>
    </p:spTree>
    <p:extLst>
      <p:ext uri="{BB962C8B-B14F-4D97-AF65-F5344CB8AC3E}">
        <p14:creationId xmlns:p14="http://schemas.microsoft.com/office/powerpoint/2010/main" val="18761510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Its another no ice call, this  time everything is working, there is water in the sump and the pump is moving the water over the evaporator plate.</a:t>
            </a:r>
          </a:p>
          <a:p>
            <a:r>
              <a:rPr lang="en-US" altLang="en-US" dirty="0"/>
              <a:t>So, what could be wrong? One possibility is there is excessive heat load, probably from an inlet water solenoid leaking water into the machine all the time.</a:t>
            </a:r>
          </a:p>
          <a:p>
            <a:r>
              <a:rPr lang="en-US" altLang="en-US" dirty="0"/>
              <a:t>Or, more rarely, the hot gas valve does not shut off tightly, so it leaks hot discharge gas into the evaporator. Since there is water being pumped  over the evaporator, the sump water will be warm, not cold.</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46</a:t>
            </a:fld>
            <a:endParaRPr lang="en-US"/>
          </a:p>
        </p:txBody>
      </p:sp>
    </p:spTree>
    <p:extLst>
      <p:ext uri="{BB962C8B-B14F-4D97-AF65-F5344CB8AC3E}">
        <p14:creationId xmlns:p14="http://schemas.microsoft.com/office/powerpoint/2010/main" val="24075181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No ice again. The unit is in a freeze mode, the anti slush light is OFF. Water in the sump, but no water being forced to the top of the evaporator.</a:t>
            </a:r>
          </a:p>
          <a:p>
            <a:r>
              <a:rPr lang="en-US" altLang="en-US" dirty="0"/>
              <a:t>You need water for ice. This sounds like a water pump not working. Check for voltage to the pump, if there is voltage at the line terminal, the pump motor is not working and the pump should be replaced. </a:t>
            </a:r>
          </a:p>
          <a:p>
            <a:r>
              <a:rPr lang="en-US" altLang="en-US" dirty="0"/>
              <a:t>If no voltage, switch the master switch to Wash and recheck, the water begins to be pumped, the controller is not connecting power to the pump circuit and should be replaced.</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47</a:t>
            </a:fld>
            <a:endParaRPr lang="en-US"/>
          </a:p>
        </p:txBody>
      </p:sp>
    </p:spTree>
    <p:extLst>
      <p:ext uri="{BB962C8B-B14F-4D97-AF65-F5344CB8AC3E}">
        <p14:creationId xmlns:p14="http://schemas.microsoft.com/office/powerpoint/2010/main" val="7694241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No ice in the bin, the unit is off, but the bin full light is on. This is a false bin full condition. </a:t>
            </a:r>
          </a:p>
          <a:p>
            <a:r>
              <a:rPr lang="en-US" altLang="en-US" dirty="0"/>
              <a:t>Check the ice sensing flap for being stuck in  the closed position. It can also be a failed flap switch, which is called a curtain switch in the wiring diagram.</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48</a:t>
            </a:fld>
            <a:endParaRPr lang="en-US"/>
          </a:p>
        </p:txBody>
      </p:sp>
    </p:spTree>
    <p:extLst>
      <p:ext uri="{BB962C8B-B14F-4D97-AF65-F5344CB8AC3E}">
        <p14:creationId xmlns:p14="http://schemas.microsoft.com/office/powerpoint/2010/main" val="19090846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This  unit makes  ice but it is either too large or to small.</a:t>
            </a:r>
          </a:p>
          <a:p>
            <a:r>
              <a:rPr lang="en-US" altLang="en-US" dirty="0"/>
              <a:t>A first thought is that the  cube size is set wrong. But when you try to adjust it you find that all the cube size and harvest time lights are flashing on and off. This is a signal of thermistor failure. Replace the thermistor set.</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49</a:t>
            </a:fld>
            <a:endParaRPr lang="en-US"/>
          </a:p>
        </p:txBody>
      </p:sp>
    </p:spTree>
    <p:extLst>
      <p:ext uri="{BB962C8B-B14F-4D97-AF65-F5344CB8AC3E}">
        <p14:creationId xmlns:p14="http://schemas.microsoft.com/office/powerpoint/2010/main" val="949480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Both models are compact, only 24 inches wide and 39 inches high with legs. Cabinets are metal finish and the ice storage bin is injection molded plastic with attached foam insulation.</a:t>
            </a:r>
          </a:p>
          <a:p>
            <a:r>
              <a:rPr lang="en-US" altLang="en-US" dirty="0"/>
              <a:t>They are available in either air or water cooled models and breathe in and out of the front panel, so they can be placed next to cabinets on either side. Legs are included.</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a:t>
            </a:fld>
            <a:endParaRPr lang="en-US"/>
          </a:p>
        </p:txBody>
      </p:sp>
    </p:spTree>
    <p:extLst>
      <p:ext uri="{BB962C8B-B14F-4D97-AF65-F5344CB8AC3E}">
        <p14:creationId xmlns:p14="http://schemas.microsoft.com/office/powerpoint/2010/main" val="27240379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This unit makes ice but does not release them into the bin, so there is no ice. It can be that the ice is much too large to be released, it is frozen to the sides of the plate. Or it can be that the hot gas valve does not open, so there is no heat available to melt the back side of the cube.</a:t>
            </a:r>
          </a:p>
          <a:p>
            <a:r>
              <a:rPr lang="en-US" altLang="en-US" dirty="0"/>
              <a:t>A more remote possibility is that the evaporator is damaged, it could be the plating or it could be the tube separating from the plate.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50</a:t>
            </a:fld>
            <a:endParaRPr lang="en-US"/>
          </a:p>
        </p:txBody>
      </p:sp>
    </p:spTree>
    <p:extLst>
      <p:ext uri="{BB962C8B-B14F-4D97-AF65-F5344CB8AC3E}">
        <p14:creationId xmlns:p14="http://schemas.microsoft.com/office/powerpoint/2010/main" val="5015774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This is most likely to occur only when the cooling media has quit flowing – no water or no air. So check for water or recirculating coolant being shut off or a failure of the air cooled fan motor.</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51</a:t>
            </a:fld>
            <a:endParaRPr lang="en-US"/>
          </a:p>
        </p:txBody>
      </p:sp>
    </p:spTree>
    <p:extLst>
      <p:ext uri="{BB962C8B-B14F-4D97-AF65-F5344CB8AC3E}">
        <p14:creationId xmlns:p14="http://schemas.microsoft.com/office/powerpoint/2010/main" val="29131190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It is no ice again, this time there is no refrigeration. You find that the contactor is not pulled in.</a:t>
            </a:r>
          </a:p>
          <a:p>
            <a:r>
              <a:rPr lang="en-US" altLang="en-US" dirty="0"/>
              <a:t>This can be from a few causes.</a:t>
            </a:r>
          </a:p>
          <a:p>
            <a:r>
              <a:rPr lang="en-US" altLang="en-US" dirty="0"/>
              <a:t>Begin by checking for power to the coil, if there is the contactor coil is probable open. If no power, it may be that the high pressure cut out is open. It opens when the discharge pressure reaches 400 </a:t>
            </a:r>
            <a:r>
              <a:rPr lang="en-US" altLang="en-US" dirty="0" err="1"/>
              <a:t>psig</a:t>
            </a:r>
            <a:r>
              <a:rPr lang="en-US" altLang="en-US" dirty="0"/>
              <a:t>, and automatically recloses at 300 PSIG.</a:t>
            </a:r>
          </a:p>
          <a:p>
            <a:r>
              <a:rPr lang="en-US" altLang="en-US" dirty="0"/>
              <a:t>A remote possibility exists that the controller has not connected power to the contactor circuit and should be replaced.</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52</a:t>
            </a:fld>
            <a:endParaRPr lang="en-US"/>
          </a:p>
        </p:txBody>
      </p:sp>
    </p:spTree>
    <p:extLst>
      <p:ext uri="{BB962C8B-B14F-4D97-AF65-F5344CB8AC3E}">
        <p14:creationId xmlns:p14="http://schemas.microsoft.com/office/powerpoint/2010/main" val="33927837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Proper diagnostics are the key to a short and successful service call. Finding the root cause of the malfunction and correcting just it are critical.</a:t>
            </a:r>
          </a:p>
          <a:p>
            <a:r>
              <a:rPr lang="en-US" altLang="en-US" dirty="0"/>
              <a:t>A no ice call is likely to be the most common type on an ice machine.</a:t>
            </a:r>
          </a:p>
          <a:p>
            <a:r>
              <a:rPr lang="en-US" altLang="en-US" dirty="0"/>
              <a:t>When a compressor is off and the unit not in a start up mode, check the contactor, as in the slide before, and if it is closed, the compressor needs a diagnostic check.</a:t>
            </a:r>
          </a:p>
          <a:p>
            <a:r>
              <a:rPr lang="en-US" altLang="en-US" dirty="0"/>
              <a:t>This compressor is similar to other compressors you’ve seen. It has a motor, starting components and valves. Most techs will have no issues in obtaining a proper diagnosis, yet the compressor suppliers say, of the warranty compressors they analyze, that some are not defective and should not have been replaced.</a:t>
            </a:r>
          </a:p>
          <a:p>
            <a:r>
              <a:rPr lang="en-US" altLang="en-US" dirty="0"/>
              <a:t>Scotsman has an excellent compressor troubleshooting flow chart on its website, if you are used to flow charts, it can be a help.</a:t>
            </a:r>
          </a:p>
          <a:p>
            <a:r>
              <a:rPr lang="en-US" altLang="en-US" dirty="0"/>
              <a:t>An overheating compressor will shut down on its internal overload. It can take a long time before it cools down enough to reclose, so when its open, the compressor appears to have open windings.</a:t>
            </a:r>
          </a:p>
          <a:p>
            <a:r>
              <a:rPr lang="en-US" altLang="en-US" dirty="0"/>
              <a:t>The compressor could overheat from a lack of refrigerant. It is a refrigerant cooled motor, and if the TXV starves it, or the charge is low, the compressor will overheat.</a:t>
            </a:r>
          </a:p>
          <a:p>
            <a:r>
              <a:rPr lang="en-US" altLang="en-US" dirty="0"/>
              <a:t>Starting components are needed to start the compressor. The PTCR or start relay must connect power to the start winding. The start capacitor must be checked if the compressor will not start. </a:t>
            </a:r>
          </a:p>
          <a:p>
            <a:endParaRPr lang="en-US" altLang="en-US" dirty="0"/>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53</a:t>
            </a:fld>
            <a:endParaRPr lang="en-US"/>
          </a:p>
        </p:txBody>
      </p:sp>
    </p:spTree>
    <p:extLst>
      <p:ext uri="{BB962C8B-B14F-4D97-AF65-F5344CB8AC3E}">
        <p14:creationId xmlns:p14="http://schemas.microsoft.com/office/powerpoint/2010/main" val="34921743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controller has a test mode, it is useful for testing the thermistors.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54</a:t>
            </a:fld>
            <a:endParaRPr lang="en-US"/>
          </a:p>
        </p:txBody>
      </p:sp>
    </p:spTree>
    <p:extLst>
      <p:ext uri="{BB962C8B-B14F-4D97-AF65-F5344CB8AC3E}">
        <p14:creationId xmlns:p14="http://schemas.microsoft.com/office/powerpoint/2010/main" val="18899989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Taking the front panel off exposes the ice storage bin, controller and condenser.</a:t>
            </a:r>
          </a:p>
          <a:p>
            <a:r>
              <a:rPr lang="en-US" altLang="en-US" dirty="0"/>
              <a:t>Be sure to drain the water system.</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55</a:t>
            </a:fld>
            <a:endParaRPr lang="en-US"/>
          </a:p>
        </p:txBody>
      </p:sp>
    </p:spTree>
    <p:extLst>
      <p:ext uri="{BB962C8B-B14F-4D97-AF65-F5344CB8AC3E}">
        <p14:creationId xmlns:p14="http://schemas.microsoft.com/office/powerpoint/2010/main" val="26909977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Removing the top panel begins by taking the three thumb screws off at the back. They should have been removed when the back panels were taken off.</a:t>
            </a:r>
          </a:p>
          <a:p>
            <a:r>
              <a:rPr lang="en-US" altLang="en-US" dirty="0"/>
              <a:t>Then push the top panel back slightly so it releases from the screwheads in its keyhole slots, then lift up and off the cabinet.</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56</a:t>
            </a:fld>
            <a:endParaRPr lang="en-US"/>
          </a:p>
        </p:txBody>
      </p:sp>
    </p:spTree>
    <p:extLst>
      <p:ext uri="{BB962C8B-B14F-4D97-AF65-F5344CB8AC3E}">
        <p14:creationId xmlns:p14="http://schemas.microsoft.com/office/powerpoint/2010/main" val="7969898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Service access is improved with the panels off. But note that the bin is not removable and many components are at the back, so the unit will need to be pulled out for service.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57</a:t>
            </a:fld>
            <a:endParaRPr lang="en-US"/>
          </a:p>
        </p:txBody>
      </p:sp>
    </p:spTree>
    <p:extLst>
      <p:ext uri="{BB962C8B-B14F-4D97-AF65-F5344CB8AC3E}">
        <p14:creationId xmlns:p14="http://schemas.microsoft.com/office/powerpoint/2010/main" val="24608597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flap or curtain switch is in a recessed area on the right side of the cabinet. It is under a rubber plug, and is held down to the foam insulation by adhesive.</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58</a:t>
            </a:fld>
            <a:endParaRPr lang="en-US"/>
          </a:p>
        </p:txBody>
      </p:sp>
    </p:spTree>
    <p:extLst>
      <p:ext uri="{BB962C8B-B14F-4D97-AF65-F5344CB8AC3E}">
        <p14:creationId xmlns:p14="http://schemas.microsoft.com/office/powerpoint/2010/main" val="924836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water thermistor is in the pump discharge hose at the back of the cabinet. The evaporator thermistor is shown here with its insulation removed. It is clipped to the suction line at the corner of the cabinet.</a:t>
            </a:r>
          </a:p>
          <a:p>
            <a:r>
              <a:rPr lang="en-US" altLang="en-US" dirty="0"/>
              <a:t>Thermistors are replaced as a set.</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59</a:t>
            </a:fld>
            <a:endParaRPr lang="en-US"/>
          </a:p>
        </p:txBody>
      </p:sp>
    </p:spTree>
    <p:extLst>
      <p:ext uri="{BB962C8B-B14F-4D97-AF65-F5344CB8AC3E}">
        <p14:creationId xmlns:p14="http://schemas.microsoft.com/office/powerpoint/2010/main" val="1222842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All models have an air filter, located at the lower right side of the front panel. Opening the slide – up storage bin door shows the interior, including a compartment cover. That cover, as you will see, covers the ice chute and water reservoir. It also is the mounting for the bin control sensors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6</a:t>
            </a:fld>
            <a:endParaRPr lang="en-US"/>
          </a:p>
        </p:txBody>
      </p:sp>
    </p:spTree>
    <p:extLst>
      <p:ext uri="{BB962C8B-B14F-4D97-AF65-F5344CB8AC3E}">
        <p14:creationId xmlns:p14="http://schemas.microsoft.com/office/powerpoint/2010/main" val="11297213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water pump is located at the back. It is held by a rubber mount. The hoses pull off the inlet and outlet. </a:t>
            </a:r>
          </a:p>
          <a:p>
            <a:r>
              <a:rPr lang="en-US" altLang="en-US" dirty="0"/>
              <a:t>Be SURE to drain the sump before taking the hoses off.</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60</a:t>
            </a:fld>
            <a:endParaRPr lang="en-US"/>
          </a:p>
        </p:txBody>
      </p:sp>
    </p:spTree>
    <p:extLst>
      <p:ext uri="{BB962C8B-B14F-4D97-AF65-F5344CB8AC3E}">
        <p14:creationId xmlns:p14="http://schemas.microsoft.com/office/powerpoint/2010/main" val="36261742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two arrows are pointing to two screws that hold the evaporator assembly in the unit.</a:t>
            </a:r>
          </a:p>
          <a:p>
            <a:r>
              <a:rPr lang="en-US" altLang="en-US" dirty="0"/>
              <a:t>Once the refrigerant has be recovered from the machine, the refrigeration tubing separated, and these two screws removed, the evaporator slides up and out of the unit.</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61</a:t>
            </a:fld>
            <a:endParaRPr lang="en-US"/>
          </a:p>
        </p:txBody>
      </p:sp>
    </p:spTree>
    <p:extLst>
      <p:ext uri="{BB962C8B-B14F-4D97-AF65-F5344CB8AC3E}">
        <p14:creationId xmlns:p14="http://schemas.microsoft.com/office/powerpoint/2010/main" val="31549661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Replacing the compressor is done from the back. </a:t>
            </a:r>
          </a:p>
          <a:p>
            <a:r>
              <a:rPr lang="en-US" altLang="en-US" dirty="0"/>
              <a:t>1. Disconnect Electrical Power</a:t>
            </a:r>
          </a:p>
          <a:p>
            <a:r>
              <a:rPr lang="en-US" altLang="en-US" dirty="0"/>
              <a:t>2. Remove front and lower back panels.</a:t>
            </a:r>
          </a:p>
          <a:p>
            <a:r>
              <a:rPr lang="en-US" altLang="en-US" dirty="0"/>
              <a:t>3. Remove top and right side panels.</a:t>
            </a:r>
          </a:p>
          <a:p>
            <a:r>
              <a:rPr lang="en-US" altLang="en-US" dirty="0"/>
              <a:t>4. Recover refrigerant</a:t>
            </a:r>
          </a:p>
          <a:p>
            <a:r>
              <a:rPr lang="en-US" altLang="en-US" dirty="0"/>
              <a:t>5. Remove electrical connections from compressor</a:t>
            </a:r>
          </a:p>
          <a:p>
            <a:r>
              <a:rPr lang="en-US" altLang="en-US" dirty="0"/>
              <a:t>6. </a:t>
            </a:r>
            <a:r>
              <a:rPr lang="en-US" altLang="en-US" dirty="0" err="1"/>
              <a:t>Unsweat</a:t>
            </a:r>
            <a:r>
              <a:rPr lang="en-US" altLang="en-US" dirty="0"/>
              <a:t> process, suction and discharge tubes from compressor.</a:t>
            </a:r>
          </a:p>
          <a:p>
            <a:r>
              <a:rPr lang="en-US" altLang="en-US" dirty="0"/>
              <a:t>7. Remove fasteners holding compressor to base and lift compressor from unit.</a:t>
            </a:r>
          </a:p>
          <a:p>
            <a:r>
              <a:rPr lang="en-US" altLang="en-US" dirty="0"/>
              <a:t>8. Confirm new compressor is the correct one for the unit.</a:t>
            </a:r>
          </a:p>
          <a:p>
            <a:r>
              <a:rPr lang="en-US" altLang="en-US" dirty="0"/>
              <a:t>9. Remove old dryer from unit.</a:t>
            </a:r>
          </a:p>
          <a:p>
            <a:r>
              <a:rPr lang="en-US" altLang="en-US" dirty="0"/>
              <a:t>10. Place in unit.</a:t>
            </a:r>
          </a:p>
          <a:p>
            <a:r>
              <a:rPr lang="en-US" altLang="en-US" dirty="0"/>
              <a:t>11. Braze the suction, discharge and process tubes onto the new compressor using the methods and procedures of the refrigeration trade for that work.</a:t>
            </a:r>
          </a:p>
          <a:p>
            <a:r>
              <a:rPr lang="en-US" altLang="en-US" dirty="0"/>
              <a:t>12. Braze a new dryer into the liquid line where the  original one was.</a:t>
            </a:r>
          </a:p>
          <a:p>
            <a:r>
              <a:rPr lang="en-US" altLang="en-US" dirty="0"/>
              <a:t>13. Evacuate the system to 300 microns.</a:t>
            </a:r>
          </a:p>
          <a:p>
            <a:r>
              <a:rPr lang="en-US" altLang="en-US" dirty="0"/>
              <a:t>14. Weigh in the nameplate charge.</a:t>
            </a:r>
          </a:p>
          <a:p>
            <a:r>
              <a:rPr lang="en-US" altLang="en-US" dirty="0"/>
              <a:t>15. Attach the electrical connections to the compressor.</a:t>
            </a:r>
          </a:p>
          <a:p>
            <a:r>
              <a:rPr lang="en-US" altLang="en-US" dirty="0"/>
              <a:t>16. Restart and test for proper operation.</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62</a:t>
            </a:fld>
            <a:endParaRPr lang="en-US"/>
          </a:p>
        </p:txBody>
      </p:sp>
    </p:spTree>
    <p:extLst>
      <p:ext uri="{BB962C8B-B14F-4D97-AF65-F5344CB8AC3E}">
        <p14:creationId xmlns:p14="http://schemas.microsoft.com/office/powerpoint/2010/main" val="267294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condenser fan motor only operates when the fan pressure control closes to connect power to it. Before changing a fan that does not turn, check for power to it first.</a:t>
            </a:r>
          </a:p>
          <a:p>
            <a:r>
              <a:rPr lang="en-US" altLang="en-US" dirty="0"/>
              <a:t>To replace:</a:t>
            </a:r>
          </a:p>
          <a:p>
            <a:r>
              <a:rPr lang="en-US" altLang="en-US" dirty="0"/>
              <a:t>1. Disconnect electrical power to the unit.</a:t>
            </a:r>
          </a:p>
          <a:p>
            <a:r>
              <a:rPr lang="en-US" altLang="en-US" dirty="0"/>
              <a:t>2. Remove the front and left side panels.</a:t>
            </a:r>
          </a:p>
          <a:p>
            <a:r>
              <a:rPr lang="en-US" altLang="en-US" dirty="0"/>
              <a:t>3. Disconnect the quick connect to the fan motor.</a:t>
            </a:r>
          </a:p>
          <a:p>
            <a:r>
              <a:rPr lang="en-US" altLang="en-US" dirty="0"/>
              <a:t>4. Use a long screwdriver and the slots on the side to remove the hard to reach screws holding the plastic venturi to the condenser shroud.</a:t>
            </a:r>
          </a:p>
          <a:p>
            <a:r>
              <a:rPr lang="en-US" altLang="en-US" dirty="0"/>
              <a:t>5. Pull the fan motor and venturi out and remove the fan motor and assembly from the unit.</a:t>
            </a:r>
          </a:p>
          <a:p>
            <a:r>
              <a:rPr lang="en-US" altLang="en-US" dirty="0"/>
              <a:t>Note: The fan motor is only available with the blade and venturi.</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63</a:t>
            </a:fld>
            <a:endParaRPr lang="en-US"/>
          </a:p>
        </p:txBody>
      </p:sp>
    </p:spTree>
    <p:extLst>
      <p:ext uri="{BB962C8B-B14F-4D97-AF65-F5344CB8AC3E}">
        <p14:creationId xmlns:p14="http://schemas.microsoft.com/office/powerpoint/2010/main" val="491708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Service support is a few clicks away on internet. Scotsman-ice.com, select service support. There are 6 main points of access, including parts lists and bulletins.</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64</a:t>
            </a:fld>
            <a:endParaRPr lang="en-US"/>
          </a:p>
        </p:txBody>
      </p:sp>
    </p:spTree>
    <p:extLst>
      <p:ext uri="{BB962C8B-B14F-4D97-AF65-F5344CB8AC3E}">
        <p14:creationId xmlns:p14="http://schemas.microsoft.com/office/powerpoint/2010/main" val="1708048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All have the same layout. The condensing unit is at the bottom, the ice making parts are at the back. Air cooled models have a motor and blade at the left side of the condenser. Water cooled models will have a condenser there with a water regulating valve at the back. Above the condensing unit, the ice storage is in front of the ice making area and the control system is below the bin.</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7</a:t>
            </a:fld>
            <a:endParaRPr lang="en-US"/>
          </a:p>
        </p:txBody>
      </p:sp>
    </p:spTree>
    <p:extLst>
      <p:ext uri="{BB962C8B-B14F-4D97-AF65-F5344CB8AC3E}">
        <p14:creationId xmlns:p14="http://schemas.microsoft.com/office/powerpoint/2010/main" val="4231542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Operation is by electronic controller. It is located in the electrical box, which is attached to the underside of the bin support plate. </a:t>
            </a:r>
          </a:p>
          <a:p>
            <a:r>
              <a:rPr lang="en-US" altLang="en-US" dirty="0"/>
              <a:t>The electrical box can be slide out for service by removing one retaining screw. After it has been pulled out, the transformer and contactor are accessible in back section.</a:t>
            </a:r>
          </a:p>
          <a:p>
            <a:r>
              <a:rPr lang="en-US" altLang="en-US" dirty="0"/>
              <a:t>The controller is attached to the electrical box cover, as is the master switch. There are indicator lights visible thru the overlay on the top of the electrical box cover, and they are only visible when the box has been pulled out.</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8</a:t>
            </a:fld>
            <a:endParaRPr lang="en-US"/>
          </a:p>
        </p:txBody>
      </p:sp>
    </p:spTree>
    <p:extLst>
      <p:ext uri="{BB962C8B-B14F-4D97-AF65-F5344CB8AC3E}">
        <p14:creationId xmlns:p14="http://schemas.microsoft.com/office/powerpoint/2010/main" val="2191075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Below the electrical box is the sump drain. It is plugged at the end, and when the plug is pulled out the sump and water pump will be drained. </a:t>
            </a:r>
          </a:p>
          <a:p>
            <a:r>
              <a:rPr lang="en-US" altLang="en-US" dirty="0"/>
              <a:t>This plug is used during cleaning, sanitizing or pump removal.</a:t>
            </a:r>
          </a:p>
          <a:p>
            <a:endParaRPr lang="en-US" dirty="0"/>
          </a:p>
        </p:txBody>
      </p:sp>
      <p:sp>
        <p:nvSpPr>
          <p:cNvPr id="4" name="Slide Number Placeholder 3"/>
          <p:cNvSpPr>
            <a:spLocks noGrp="1"/>
          </p:cNvSpPr>
          <p:nvPr>
            <p:ph type="sldNum" sz="quarter" idx="5"/>
          </p:nvPr>
        </p:nvSpPr>
        <p:spPr/>
        <p:txBody>
          <a:bodyPr/>
          <a:lstStyle/>
          <a:p>
            <a:fld id="{CDF0C4A4-BC6A-4FFC-9E03-314A84650A94}" type="slidenum">
              <a:rPr lang="en-US" smtClean="0"/>
              <a:t>9</a:t>
            </a:fld>
            <a:endParaRPr lang="en-US"/>
          </a:p>
        </p:txBody>
      </p:sp>
    </p:spTree>
    <p:extLst>
      <p:ext uri="{BB962C8B-B14F-4D97-AF65-F5344CB8AC3E}">
        <p14:creationId xmlns:p14="http://schemas.microsoft.com/office/powerpoint/2010/main" val="2974056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1470025"/>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7620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900121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lstStyle/>
          <a:p>
            <a:r>
              <a:rPr lang="en-US"/>
              <a:t>Click to edit Master title style</a:t>
            </a:r>
          </a:p>
        </p:txBody>
      </p:sp>
      <p:sp>
        <p:nvSpPr>
          <p:cNvPr id="3" name="Content Placeholder 2"/>
          <p:cNvSpPr>
            <a:spLocks noGrp="1"/>
          </p:cNvSpPr>
          <p:nvPr>
            <p:ph idx="1"/>
          </p:nvPr>
        </p:nvSpPr>
        <p:spPr>
          <a:xfrm>
            <a:off x="457200" y="1143001"/>
            <a:ext cx="8229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2813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a:t>Click to edit Master title style</a:t>
            </a:r>
          </a:p>
        </p:txBody>
      </p:sp>
      <p:sp>
        <p:nvSpPr>
          <p:cNvPr id="3" name="Content Placeholder 2"/>
          <p:cNvSpPr>
            <a:spLocks noGrp="1"/>
          </p:cNvSpPr>
          <p:nvPr>
            <p:ph sz="half" idx="1"/>
          </p:nvPr>
        </p:nvSpPr>
        <p:spPr>
          <a:xfrm>
            <a:off x="457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1651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219200"/>
            <a:ext cx="4040188"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58962"/>
            <a:ext cx="4040188"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19200"/>
            <a:ext cx="4041775"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58962"/>
            <a:ext cx="4041775"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415903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CD0B1C-D405-4F9D-866E-69855E27002F}" type="datetimeFigureOut">
              <a:rPr lang="en-US" smtClean="0"/>
              <a:t>11/22/2019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669E13-208E-4B1D-B581-417AE3123366}" type="slidenum">
              <a:rPr lang="en-US" smtClean="0"/>
              <a:t>‹#›</a:t>
            </a:fld>
            <a:endParaRPr lang="en-US"/>
          </a:p>
        </p:txBody>
      </p:sp>
      <p:pic>
        <p:nvPicPr>
          <p:cNvPr id="7" name="Picture 6"/>
          <p:cNvPicPr>
            <a:picLocks noChangeAspect="1"/>
          </p:cNvPicPr>
          <p:nvPr userDrawn="1"/>
        </p:nvPicPr>
        <p:blipFill rotWithShape="1">
          <a:blip r:embed="rId3">
            <a:extLst>
              <a:ext uri="{28A0092B-C50C-407E-A947-70E740481C1C}">
                <a14:useLocalDpi xmlns:a14="http://schemas.microsoft.com/office/drawing/2010/main" val="0"/>
              </a:ext>
            </a:extLst>
          </a:blip>
          <a:srcRect l="545" r="-1"/>
          <a:stretch/>
        </p:blipFill>
        <p:spPr>
          <a:xfrm>
            <a:off x="0" y="-115594"/>
            <a:ext cx="9144000" cy="6973594"/>
          </a:xfrm>
          <a:prstGeom prst="rect">
            <a:avLst/>
          </a:prstGeom>
        </p:spPr>
      </p:pic>
    </p:spTree>
    <p:extLst>
      <p:ext uri="{BB962C8B-B14F-4D97-AF65-F5344CB8AC3E}">
        <p14:creationId xmlns:p14="http://schemas.microsoft.com/office/powerpoint/2010/main" val="2112450191"/>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9B6D9B-62DD-4F04-A5F9-A83C77361EEE}" type="datetimeFigureOut">
              <a:rPr lang="en-US" smtClean="0"/>
              <a:t>11/22/2019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A8635-ED32-474E-9644-264E51683D03}" type="slidenum">
              <a:rPr lang="en-US" smtClean="0"/>
              <a:t>‹#›</a:t>
            </a:fld>
            <a:endParaRPr lang="en-US"/>
          </a:p>
        </p:txBody>
      </p:sp>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l="273"/>
          <a:stretch/>
        </p:blipFill>
        <p:spPr>
          <a:xfrm>
            <a:off x="0" y="-76200"/>
            <a:ext cx="9144000" cy="6954616"/>
          </a:xfrm>
          <a:prstGeom prst="rect">
            <a:avLst/>
          </a:prstGeom>
        </p:spPr>
      </p:pic>
    </p:spTree>
    <p:extLst>
      <p:ext uri="{BB962C8B-B14F-4D97-AF65-F5344CB8AC3E}">
        <p14:creationId xmlns:p14="http://schemas.microsoft.com/office/powerpoint/2010/main" val="129061050"/>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file:///D:\Service%20Site\index.htm" TargetMode="Externa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8.emf"/><Relationship Id="rId4" Type="http://schemas.openxmlformats.org/officeDocument/2006/relationships/oleObject" Target="../embeddings/Microsoft_Excel_Chart.xls"/></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8.png"/><Relationship Id="rId4"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6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Technical Service Training</a:t>
            </a:r>
          </a:p>
        </p:txBody>
      </p:sp>
      <p:sp>
        <p:nvSpPr>
          <p:cNvPr id="3" name="Subtitle 2"/>
          <p:cNvSpPr>
            <a:spLocks noGrp="1"/>
          </p:cNvSpPr>
          <p:nvPr>
            <p:ph type="subTitle" idx="1"/>
          </p:nvPr>
        </p:nvSpPr>
        <p:spPr/>
        <p:txBody>
          <a:bodyPr/>
          <a:lstStyle/>
          <a:p>
            <a:r>
              <a:rPr lang="en-US" dirty="0"/>
              <a:t>UC2024 and UC2724</a:t>
            </a:r>
          </a:p>
        </p:txBody>
      </p:sp>
    </p:spTree>
    <p:extLst>
      <p:ext uri="{BB962C8B-B14F-4D97-AF65-F5344CB8AC3E}">
        <p14:creationId xmlns:p14="http://schemas.microsoft.com/office/powerpoint/2010/main" val="3532573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pic>
        <p:nvPicPr>
          <p:cNvPr id="3" name="Picture 2">
            <a:extLst>
              <a:ext uri="{FF2B5EF4-FFF2-40B4-BE49-F238E27FC236}">
                <a16:creationId xmlns:a16="http://schemas.microsoft.com/office/drawing/2014/main" id="{AD4A7DF0-391A-4D75-8CEE-F229AF1A27B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747" b="7687"/>
          <a:stretch/>
        </p:blipFill>
        <p:spPr bwMode="auto">
          <a:xfrm>
            <a:off x="4989836" y="1337071"/>
            <a:ext cx="3220714" cy="4085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AB49D2CC-C5A1-43D2-A615-53B2EABD6F8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4164"/>
          <a:stretch/>
        </p:blipFill>
        <p:spPr bwMode="auto">
          <a:xfrm>
            <a:off x="731838" y="1066800"/>
            <a:ext cx="3126929"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4565339B-410E-47CE-8C80-4C1E462122E8}"/>
              </a:ext>
            </a:extLst>
          </p:cNvPr>
          <p:cNvSpPr txBox="1">
            <a:spLocks noChangeArrowheads="1"/>
          </p:cNvSpPr>
          <p:nvPr/>
        </p:nvSpPr>
        <p:spPr>
          <a:xfrm>
            <a:off x="1562100" y="764382"/>
            <a:ext cx="60198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dirty="0">
                <a:solidFill>
                  <a:schemeClr val="tx2">
                    <a:lumMod val="50000"/>
                  </a:schemeClr>
                </a:solidFill>
              </a:rPr>
              <a:t>Back Panel Area</a:t>
            </a:r>
          </a:p>
        </p:txBody>
      </p:sp>
      <p:cxnSp>
        <p:nvCxnSpPr>
          <p:cNvPr id="7" name="Straight Arrow Connector 5">
            <a:extLst>
              <a:ext uri="{FF2B5EF4-FFF2-40B4-BE49-F238E27FC236}">
                <a16:creationId xmlns:a16="http://schemas.microsoft.com/office/drawing/2014/main" id="{868EA310-0038-4D48-BDFC-C2A6DF4F558C}"/>
              </a:ext>
            </a:extLst>
          </p:cNvPr>
          <p:cNvCxnSpPr>
            <a:cxnSpLocks noChangeShapeType="1"/>
          </p:cNvCxnSpPr>
          <p:nvPr/>
        </p:nvCxnSpPr>
        <p:spPr bwMode="auto">
          <a:xfrm flipH="1" flipV="1">
            <a:off x="3139116" y="3235320"/>
            <a:ext cx="719651" cy="268048"/>
          </a:xfrm>
          <a:prstGeom prst="straightConnector1">
            <a:avLst/>
          </a:prstGeom>
          <a:noFill/>
          <a:ln w="2857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a:extLst>
              <a:ext uri="{FF2B5EF4-FFF2-40B4-BE49-F238E27FC236}">
                <a16:creationId xmlns:a16="http://schemas.microsoft.com/office/drawing/2014/main" id="{006ED1E3-169F-4FAB-9654-AAD31A4230F8}"/>
              </a:ext>
            </a:extLst>
          </p:cNvPr>
          <p:cNvCxnSpPr>
            <a:cxnSpLocks noChangeShapeType="1"/>
          </p:cNvCxnSpPr>
          <p:nvPr/>
        </p:nvCxnSpPr>
        <p:spPr bwMode="auto">
          <a:xfrm flipH="1" flipV="1">
            <a:off x="3002182" y="4008988"/>
            <a:ext cx="782711" cy="486812"/>
          </a:xfrm>
          <a:prstGeom prst="straightConnector1">
            <a:avLst/>
          </a:prstGeom>
          <a:noFill/>
          <a:ln w="2857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9">
            <a:extLst>
              <a:ext uri="{FF2B5EF4-FFF2-40B4-BE49-F238E27FC236}">
                <a16:creationId xmlns:a16="http://schemas.microsoft.com/office/drawing/2014/main" id="{E22B023F-0A1C-44DB-A962-F971853C5743}"/>
              </a:ext>
            </a:extLst>
          </p:cNvPr>
          <p:cNvCxnSpPr>
            <a:cxnSpLocks noChangeShapeType="1"/>
          </p:cNvCxnSpPr>
          <p:nvPr/>
        </p:nvCxnSpPr>
        <p:spPr bwMode="auto">
          <a:xfrm flipH="1">
            <a:off x="6934200" y="3547652"/>
            <a:ext cx="914400" cy="784634"/>
          </a:xfrm>
          <a:prstGeom prst="straightConnector1">
            <a:avLst/>
          </a:prstGeom>
          <a:noFill/>
          <a:ln w="2857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12">
            <a:extLst>
              <a:ext uri="{FF2B5EF4-FFF2-40B4-BE49-F238E27FC236}">
                <a16:creationId xmlns:a16="http://schemas.microsoft.com/office/drawing/2014/main" id="{713816A4-2537-4382-A259-D4BC0027D8F8}"/>
              </a:ext>
            </a:extLst>
          </p:cNvPr>
          <p:cNvSpPr txBox="1">
            <a:spLocks noChangeArrowheads="1"/>
          </p:cNvSpPr>
          <p:nvPr/>
        </p:nvSpPr>
        <p:spPr bwMode="auto">
          <a:xfrm>
            <a:off x="3746032" y="4419600"/>
            <a:ext cx="10650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solidFill>
                  <a:schemeClr val="tx2">
                    <a:lumMod val="50000"/>
                  </a:schemeClr>
                </a:solidFill>
                <a:cs typeface="Arial" panose="020B0604020202020204" pitchFamily="34" charset="0"/>
              </a:rPr>
              <a:t>Drain</a:t>
            </a:r>
          </a:p>
        </p:txBody>
      </p:sp>
      <p:sp>
        <p:nvSpPr>
          <p:cNvPr id="11" name="TextBox 13">
            <a:extLst>
              <a:ext uri="{FF2B5EF4-FFF2-40B4-BE49-F238E27FC236}">
                <a16:creationId xmlns:a16="http://schemas.microsoft.com/office/drawing/2014/main" id="{1C861FF2-AC22-47C1-AFDD-1393C98DAF27}"/>
              </a:ext>
            </a:extLst>
          </p:cNvPr>
          <p:cNvSpPr txBox="1">
            <a:spLocks noChangeArrowheads="1"/>
          </p:cNvSpPr>
          <p:nvPr/>
        </p:nvSpPr>
        <p:spPr bwMode="auto">
          <a:xfrm>
            <a:off x="3657905" y="3461266"/>
            <a:ext cx="1425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solidFill>
                  <a:schemeClr val="tx2">
                    <a:lumMod val="50000"/>
                  </a:schemeClr>
                </a:solidFill>
                <a:cs typeface="Arial" panose="020B0604020202020204" pitchFamily="34" charset="0"/>
              </a:rPr>
              <a:t>Water Valve</a:t>
            </a:r>
          </a:p>
        </p:txBody>
      </p:sp>
      <p:sp>
        <p:nvSpPr>
          <p:cNvPr id="12" name="TextBox 14">
            <a:extLst>
              <a:ext uri="{FF2B5EF4-FFF2-40B4-BE49-F238E27FC236}">
                <a16:creationId xmlns:a16="http://schemas.microsoft.com/office/drawing/2014/main" id="{C1768481-3423-4E29-B9BE-2040100DC34B}"/>
              </a:ext>
            </a:extLst>
          </p:cNvPr>
          <p:cNvSpPr txBox="1">
            <a:spLocks noChangeArrowheads="1"/>
          </p:cNvSpPr>
          <p:nvPr/>
        </p:nvSpPr>
        <p:spPr bwMode="auto">
          <a:xfrm>
            <a:off x="7772400" y="3210998"/>
            <a:ext cx="16430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solidFill>
                  <a:schemeClr val="tx2">
                    <a:lumMod val="50000"/>
                  </a:schemeClr>
                </a:solidFill>
                <a:cs typeface="Arial" panose="020B0604020202020204" pitchFamily="34" charset="0"/>
              </a:rPr>
              <a:t>Power Cord</a:t>
            </a:r>
          </a:p>
        </p:txBody>
      </p:sp>
      <p:cxnSp>
        <p:nvCxnSpPr>
          <p:cNvPr id="13" name="Straight Arrow Connector 9">
            <a:extLst>
              <a:ext uri="{FF2B5EF4-FFF2-40B4-BE49-F238E27FC236}">
                <a16:creationId xmlns:a16="http://schemas.microsoft.com/office/drawing/2014/main" id="{8B11392D-8C6D-4B6F-A6E3-243EB570EA82}"/>
              </a:ext>
            </a:extLst>
          </p:cNvPr>
          <p:cNvCxnSpPr>
            <a:cxnSpLocks noChangeShapeType="1"/>
          </p:cNvCxnSpPr>
          <p:nvPr/>
        </p:nvCxnSpPr>
        <p:spPr bwMode="auto">
          <a:xfrm flipV="1">
            <a:off x="838200" y="3181348"/>
            <a:ext cx="533724" cy="366304"/>
          </a:xfrm>
          <a:prstGeom prst="straightConnector1">
            <a:avLst/>
          </a:prstGeom>
          <a:noFill/>
          <a:ln w="2857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9">
            <a:extLst>
              <a:ext uri="{FF2B5EF4-FFF2-40B4-BE49-F238E27FC236}">
                <a16:creationId xmlns:a16="http://schemas.microsoft.com/office/drawing/2014/main" id="{F61D6DFC-49D9-465D-81BB-48D5A407412A}"/>
              </a:ext>
            </a:extLst>
          </p:cNvPr>
          <p:cNvCxnSpPr>
            <a:cxnSpLocks noChangeShapeType="1"/>
          </p:cNvCxnSpPr>
          <p:nvPr/>
        </p:nvCxnSpPr>
        <p:spPr bwMode="auto">
          <a:xfrm flipV="1">
            <a:off x="1730824" y="4419600"/>
            <a:ext cx="223265" cy="914401"/>
          </a:xfrm>
          <a:prstGeom prst="straightConnector1">
            <a:avLst/>
          </a:prstGeom>
          <a:noFill/>
          <a:ln w="2857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a:extLst>
              <a:ext uri="{FF2B5EF4-FFF2-40B4-BE49-F238E27FC236}">
                <a16:creationId xmlns:a16="http://schemas.microsoft.com/office/drawing/2014/main" id="{322FCF0F-1474-4AD6-83E1-0A9D7862259A}"/>
              </a:ext>
            </a:extLst>
          </p:cNvPr>
          <p:cNvSpPr txBox="1">
            <a:spLocks noChangeArrowheads="1"/>
          </p:cNvSpPr>
          <p:nvPr/>
        </p:nvSpPr>
        <p:spPr bwMode="auto">
          <a:xfrm>
            <a:off x="162549" y="3471863"/>
            <a:ext cx="1061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solidFill>
                  <a:schemeClr val="tx2">
                    <a:lumMod val="50000"/>
                  </a:schemeClr>
                </a:solidFill>
                <a:cs typeface="Arial" panose="020B0604020202020204" pitchFamily="34" charset="0"/>
              </a:rPr>
              <a:t>Pump</a:t>
            </a:r>
          </a:p>
        </p:txBody>
      </p:sp>
      <p:sp>
        <p:nvSpPr>
          <p:cNvPr id="16" name="TextBox 14">
            <a:extLst>
              <a:ext uri="{FF2B5EF4-FFF2-40B4-BE49-F238E27FC236}">
                <a16:creationId xmlns:a16="http://schemas.microsoft.com/office/drawing/2014/main" id="{B20BC0F2-554D-48CF-B1D3-989C1B4D3208}"/>
              </a:ext>
            </a:extLst>
          </p:cNvPr>
          <p:cNvSpPr txBox="1">
            <a:spLocks noChangeArrowheads="1"/>
          </p:cNvSpPr>
          <p:nvPr/>
        </p:nvSpPr>
        <p:spPr bwMode="auto">
          <a:xfrm>
            <a:off x="1119858" y="5237834"/>
            <a:ext cx="1668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solidFill>
                  <a:schemeClr val="tx2">
                    <a:lumMod val="50000"/>
                  </a:schemeClr>
                </a:solidFill>
                <a:cs typeface="Arial" panose="020B0604020202020204" pitchFamily="34" charset="0"/>
              </a:rPr>
              <a:t>Compressor</a:t>
            </a:r>
          </a:p>
        </p:txBody>
      </p:sp>
    </p:spTree>
    <p:extLst>
      <p:ext uri="{BB962C8B-B14F-4D97-AF65-F5344CB8AC3E}">
        <p14:creationId xmlns:p14="http://schemas.microsoft.com/office/powerpoint/2010/main" val="989598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sp>
        <p:nvSpPr>
          <p:cNvPr id="3" name="Title 1">
            <a:extLst>
              <a:ext uri="{FF2B5EF4-FFF2-40B4-BE49-F238E27FC236}">
                <a16:creationId xmlns:a16="http://schemas.microsoft.com/office/drawing/2014/main" id="{2B849975-DA23-45BB-8E05-E9F32F9B82C2}"/>
              </a:ext>
            </a:extLst>
          </p:cNvPr>
          <p:cNvSpPr txBox="1">
            <a:spLocks noChangeArrowheads="1"/>
          </p:cNvSpPr>
          <p:nvPr/>
        </p:nvSpPr>
        <p:spPr>
          <a:xfrm>
            <a:off x="1562100" y="856238"/>
            <a:ext cx="60198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dirty="0">
                <a:solidFill>
                  <a:schemeClr val="tx2">
                    <a:lumMod val="50000"/>
                  </a:schemeClr>
                </a:solidFill>
              </a:rPr>
              <a:t>Side Views</a:t>
            </a:r>
          </a:p>
        </p:txBody>
      </p:sp>
      <p:pic>
        <p:nvPicPr>
          <p:cNvPr id="5" name="Picture 3">
            <a:extLst>
              <a:ext uri="{FF2B5EF4-FFF2-40B4-BE49-F238E27FC236}">
                <a16:creationId xmlns:a16="http://schemas.microsoft.com/office/drawing/2014/main" id="{104EA2A3-07E0-4D14-B8A5-F73227A785B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304" b="11429"/>
          <a:stretch/>
        </p:blipFill>
        <p:spPr bwMode="auto">
          <a:xfrm>
            <a:off x="25400" y="1281112"/>
            <a:ext cx="3556000" cy="428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B81B17C5-3B59-40EA-9A59-95B616BE4EC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768" b="11111"/>
          <a:stretch/>
        </p:blipFill>
        <p:spPr bwMode="auto">
          <a:xfrm>
            <a:off x="5372100" y="1371600"/>
            <a:ext cx="34671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9">
            <a:extLst>
              <a:ext uri="{FF2B5EF4-FFF2-40B4-BE49-F238E27FC236}">
                <a16:creationId xmlns:a16="http://schemas.microsoft.com/office/drawing/2014/main" id="{9E5E1267-3513-45C2-8AC9-397696DDDAD7}"/>
              </a:ext>
            </a:extLst>
          </p:cNvPr>
          <p:cNvCxnSpPr>
            <a:cxnSpLocks noChangeShapeType="1"/>
          </p:cNvCxnSpPr>
          <p:nvPr/>
        </p:nvCxnSpPr>
        <p:spPr bwMode="auto">
          <a:xfrm flipH="1">
            <a:off x="2905522" y="1936730"/>
            <a:ext cx="675878" cy="516508"/>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16">
            <a:extLst>
              <a:ext uri="{FF2B5EF4-FFF2-40B4-BE49-F238E27FC236}">
                <a16:creationId xmlns:a16="http://schemas.microsoft.com/office/drawing/2014/main" id="{3447180C-D09D-4808-8C2D-B0CEE0BE9F80}"/>
              </a:ext>
            </a:extLst>
          </p:cNvPr>
          <p:cNvSpPr txBox="1">
            <a:spLocks noChangeArrowheads="1"/>
          </p:cNvSpPr>
          <p:nvPr/>
        </p:nvSpPr>
        <p:spPr bwMode="auto">
          <a:xfrm>
            <a:off x="3296445" y="1604545"/>
            <a:ext cx="1433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Flap Switch</a:t>
            </a:r>
          </a:p>
        </p:txBody>
      </p:sp>
      <p:cxnSp>
        <p:nvCxnSpPr>
          <p:cNvPr id="9" name="Straight Arrow Connector 13">
            <a:extLst>
              <a:ext uri="{FF2B5EF4-FFF2-40B4-BE49-F238E27FC236}">
                <a16:creationId xmlns:a16="http://schemas.microsoft.com/office/drawing/2014/main" id="{F29CCCB2-BC48-402A-A36A-230F0015FFD8}"/>
              </a:ext>
            </a:extLst>
          </p:cNvPr>
          <p:cNvCxnSpPr>
            <a:cxnSpLocks noChangeShapeType="1"/>
          </p:cNvCxnSpPr>
          <p:nvPr/>
        </p:nvCxnSpPr>
        <p:spPr bwMode="auto">
          <a:xfrm flipV="1">
            <a:off x="4668785" y="2404228"/>
            <a:ext cx="1275555" cy="1662717"/>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6">
            <a:extLst>
              <a:ext uri="{FF2B5EF4-FFF2-40B4-BE49-F238E27FC236}">
                <a16:creationId xmlns:a16="http://schemas.microsoft.com/office/drawing/2014/main" id="{68E5EA5C-7971-43D7-96BC-17A139C9B173}"/>
              </a:ext>
            </a:extLst>
          </p:cNvPr>
          <p:cNvSpPr txBox="1">
            <a:spLocks noChangeArrowheads="1"/>
          </p:cNvSpPr>
          <p:nvPr/>
        </p:nvSpPr>
        <p:spPr bwMode="auto">
          <a:xfrm>
            <a:off x="3296445" y="4066945"/>
            <a:ext cx="2743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Evaporator Thermistor</a:t>
            </a:r>
          </a:p>
        </p:txBody>
      </p:sp>
    </p:spTree>
    <p:extLst>
      <p:ext uri="{BB962C8B-B14F-4D97-AF65-F5344CB8AC3E}">
        <p14:creationId xmlns:p14="http://schemas.microsoft.com/office/powerpoint/2010/main" val="73258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pic>
        <p:nvPicPr>
          <p:cNvPr id="3" name="Picture 4">
            <a:extLst>
              <a:ext uri="{FF2B5EF4-FFF2-40B4-BE49-F238E27FC236}">
                <a16:creationId xmlns:a16="http://schemas.microsoft.com/office/drawing/2014/main" id="{14DBCEEF-16B6-47ED-9786-D3272EBB18A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5544" y="1033992"/>
            <a:ext cx="6792912" cy="4528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6">
            <a:extLst>
              <a:ext uri="{FF2B5EF4-FFF2-40B4-BE49-F238E27FC236}">
                <a16:creationId xmlns:a16="http://schemas.microsoft.com/office/drawing/2014/main" id="{10AF17D7-9C21-45C7-9C22-38B8780D3B46}"/>
              </a:ext>
            </a:extLst>
          </p:cNvPr>
          <p:cNvCxnSpPr>
            <a:cxnSpLocks noChangeShapeType="1"/>
          </p:cNvCxnSpPr>
          <p:nvPr/>
        </p:nvCxnSpPr>
        <p:spPr bwMode="auto">
          <a:xfrm flipV="1">
            <a:off x="2271712" y="2421187"/>
            <a:ext cx="1766888" cy="378634"/>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8">
            <a:extLst>
              <a:ext uri="{FF2B5EF4-FFF2-40B4-BE49-F238E27FC236}">
                <a16:creationId xmlns:a16="http://schemas.microsoft.com/office/drawing/2014/main" id="{1FD4C183-5A6D-418D-AA6E-457FCB2AC45C}"/>
              </a:ext>
            </a:extLst>
          </p:cNvPr>
          <p:cNvCxnSpPr>
            <a:cxnSpLocks noChangeShapeType="1"/>
          </p:cNvCxnSpPr>
          <p:nvPr/>
        </p:nvCxnSpPr>
        <p:spPr bwMode="auto">
          <a:xfrm>
            <a:off x="2057400" y="1418960"/>
            <a:ext cx="1828800" cy="590315"/>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Arrow Connector 12">
            <a:extLst>
              <a:ext uri="{FF2B5EF4-FFF2-40B4-BE49-F238E27FC236}">
                <a16:creationId xmlns:a16="http://schemas.microsoft.com/office/drawing/2014/main" id="{7C4DDD4D-EB38-4176-AD25-B12C839A9DAF}"/>
              </a:ext>
            </a:extLst>
          </p:cNvPr>
          <p:cNvCxnSpPr>
            <a:cxnSpLocks noChangeShapeType="1"/>
          </p:cNvCxnSpPr>
          <p:nvPr/>
        </p:nvCxnSpPr>
        <p:spPr bwMode="auto">
          <a:xfrm flipH="1" flipV="1">
            <a:off x="5464177" y="2667000"/>
            <a:ext cx="1653204" cy="687446"/>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13">
            <a:extLst>
              <a:ext uri="{FF2B5EF4-FFF2-40B4-BE49-F238E27FC236}">
                <a16:creationId xmlns:a16="http://schemas.microsoft.com/office/drawing/2014/main" id="{F34949D0-3735-47C3-93F3-CBE9DF9B8432}"/>
              </a:ext>
            </a:extLst>
          </p:cNvPr>
          <p:cNvSpPr txBox="1">
            <a:spLocks noChangeArrowheads="1"/>
          </p:cNvSpPr>
          <p:nvPr/>
        </p:nvSpPr>
        <p:spPr bwMode="auto">
          <a:xfrm>
            <a:off x="862706" y="1214703"/>
            <a:ext cx="1606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Evaporator</a:t>
            </a:r>
          </a:p>
        </p:txBody>
      </p:sp>
      <p:sp>
        <p:nvSpPr>
          <p:cNvPr id="9" name="TextBox 14">
            <a:extLst>
              <a:ext uri="{FF2B5EF4-FFF2-40B4-BE49-F238E27FC236}">
                <a16:creationId xmlns:a16="http://schemas.microsoft.com/office/drawing/2014/main" id="{7EC5A812-E16C-4A18-BBAF-E9C2C73E82B0}"/>
              </a:ext>
            </a:extLst>
          </p:cNvPr>
          <p:cNvSpPr txBox="1">
            <a:spLocks noChangeArrowheads="1"/>
          </p:cNvSpPr>
          <p:nvPr/>
        </p:nvSpPr>
        <p:spPr bwMode="auto">
          <a:xfrm>
            <a:off x="1175544" y="2615671"/>
            <a:ext cx="2192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Ice Chute</a:t>
            </a:r>
          </a:p>
        </p:txBody>
      </p:sp>
      <p:sp>
        <p:nvSpPr>
          <p:cNvPr id="10" name="TextBox 16">
            <a:extLst>
              <a:ext uri="{FF2B5EF4-FFF2-40B4-BE49-F238E27FC236}">
                <a16:creationId xmlns:a16="http://schemas.microsoft.com/office/drawing/2014/main" id="{2215C782-5F7B-45B0-8807-997043F60A44}"/>
              </a:ext>
            </a:extLst>
          </p:cNvPr>
          <p:cNvSpPr txBox="1">
            <a:spLocks noChangeArrowheads="1"/>
          </p:cNvSpPr>
          <p:nvPr/>
        </p:nvSpPr>
        <p:spPr bwMode="auto">
          <a:xfrm>
            <a:off x="7117380" y="3354445"/>
            <a:ext cx="18200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Ice Sensing Flap</a:t>
            </a:r>
          </a:p>
        </p:txBody>
      </p:sp>
      <p:cxnSp>
        <p:nvCxnSpPr>
          <p:cNvPr id="12" name="Straight Arrow Connector 6">
            <a:extLst>
              <a:ext uri="{FF2B5EF4-FFF2-40B4-BE49-F238E27FC236}">
                <a16:creationId xmlns:a16="http://schemas.microsoft.com/office/drawing/2014/main" id="{0C337203-7163-469C-B593-926380A62DEB}"/>
              </a:ext>
            </a:extLst>
          </p:cNvPr>
          <p:cNvCxnSpPr>
            <a:cxnSpLocks noChangeShapeType="1"/>
            <a:stCxn id="13" idx="1"/>
          </p:cNvCxnSpPr>
          <p:nvPr/>
        </p:nvCxnSpPr>
        <p:spPr bwMode="auto">
          <a:xfrm flipH="1" flipV="1">
            <a:off x="5638801" y="1625600"/>
            <a:ext cx="1042192" cy="383675"/>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6">
            <a:extLst>
              <a:ext uri="{FF2B5EF4-FFF2-40B4-BE49-F238E27FC236}">
                <a16:creationId xmlns:a16="http://schemas.microsoft.com/office/drawing/2014/main" id="{A224064E-EEB7-4B9F-BF05-E85A5FE1DB3A}"/>
              </a:ext>
            </a:extLst>
          </p:cNvPr>
          <p:cNvSpPr txBox="1">
            <a:spLocks noChangeArrowheads="1"/>
          </p:cNvSpPr>
          <p:nvPr/>
        </p:nvSpPr>
        <p:spPr bwMode="auto">
          <a:xfrm>
            <a:off x="6680993" y="1824331"/>
            <a:ext cx="1947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Water Distributor</a:t>
            </a:r>
          </a:p>
        </p:txBody>
      </p:sp>
    </p:spTree>
    <p:extLst>
      <p:ext uri="{BB962C8B-B14F-4D97-AF65-F5344CB8AC3E}">
        <p14:creationId xmlns:p14="http://schemas.microsoft.com/office/powerpoint/2010/main" val="2862329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sp>
        <p:nvSpPr>
          <p:cNvPr id="3" name="Title 1">
            <a:extLst>
              <a:ext uri="{FF2B5EF4-FFF2-40B4-BE49-F238E27FC236}">
                <a16:creationId xmlns:a16="http://schemas.microsoft.com/office/drawing/2014/main" id="{E62AF7BD-0FDF-42F7-BEED-D9BA4D048933}"/>
              </a:ext>
            </a:extLst>
          </p:cNvPr>
          <p:cNvSpPr txBox="1">
            <a:spLocks noChangeArrowheads="1"/>
          </p:cNvSpPr>
          <p:nvPr/>
        </p:nvSpPr>
        <p:spPr>
          <a:xfrm>
            <a:off x="-1828800" y="2422803"/>
            <a:ext cx="60198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1800" dirty="0">
                <a:solidFill>
                  <a:schemeClr val="tx2">
                    <a:lumMod val="50000"/>
                  </a:schemeClr>
                </a:solidFill>
              </a:rPr>
              <a:t>Overflow Standpipe</a:t>
            </a:r>
          </a:p>
        </p:txBody>
      </p:sp>
      <p:pic>
        <p:nvPicPr>
          <p:cNvPr id="5" name="Picture 5">
            <a:extLst>
              <a:ext uri="{FF2B5EF4-FFF2-40B4-BE49-F238E27FC236}">
                <a16:creationId xmlns:a16="http://schemas.microsoft.com/office/drawing/2014/main" id="{2B51E789-6BAD-4545-BFDB-29D1DF549D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5096" y="1109709"/>
            <a:ext cx="62865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9">
            <a:extLst>
              <a:ext uri="{FF2B5EF4-FFF2-40B4-BE49-F238E27FC236}">
                <a16:creationId xmlns:a16="http://schemas.microsoft.com/office/drawing/2014/main" id="{2E3AE1E5-85C0-4142-BF1F-C166AB883115}"/>
              </a:ext>
            </a:extLst>
          </p:cNvPr>
          <p:cNvCxnSpPr>
            <a:cxnSpLocks noChangeShapeType="1"/>
          </p:cNvCxnSpPr>
          <p:nvPr/>
        </p:nvCxnSpPr>
        <p:spPr bwMode="auto">
          <a:xfrm>
            <a:off x="2209800" y="2819400"/>
            <a:ext cx="3048000" cy="449171"/>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709691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sp>
        <p:nvSpPr>
          <p:cNvPr id="3" name="Title 1">
            <a:extLst>
              <a:ext uri="{FF2B5EF4-FFF2-40B4-BE49-F238E27FC236}">
                <a16:creationId xmlns:a16="http://schemas.microsoft.com/office/drawing/2014/main" id="{8F98D4D1-7361-4958-BE08-9FDB00FAB24A}"/>
              </a:ext>
            </a:extLst>
          </p:cNvPr>
          <p:cNvSpPr txBox="1">
            <a:spLocks noChangeArrowheads="1"/>
          </p:cNvSpPr>
          <p:nvPr/>
        </p:nvSpPr>
        <p:spPr>
          <a:xfrm>
            <a:off x="1562100" y="840989"/>
            <a:ext cx="60198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dirty="0">
                <a:solidFill>
                  <a:schemeClr val="tx2">
                    <a:lumMod val="50000"/>
                  </a:schemeClr>
                </a:solidFill>
              </a:rPr>
              <a:t>Water</a:t>
            </a:r>
            <a:r>
              <a:rPr lang="en-US" altLang="en-US" sz="1800" dirty="0">
                <a:solidFill>
                  <a:schemeClr val="tx2">
                    <a:lumMod val="50000"/>
                  </a:schemeClr>
                </a:solidFill>
              </a:rPr>
              <a:t> </a:t>
            </a:r>
            <a:r>
              <a:rPr lang="en-US" altLang="en-US" sz="2400" dirty="0">
                <a:solidFill>
                  <a:schemeClr val="tx2">
                    <a:lumMod val="50000"/>
                  </a:schemeClr>
                </a:solidFill>
              </a:rPr>
              <a:t>Distributor</a:t>
            </a:r>
            <a:endParaRPr lang="en-US" altLang="en-US" sz="1800" dirty="0">
              <a:solidFill>
                <a:schemeClr val="tx2">
                  <a:lumMod val="50000"/>
                </a:schemeClr>
              </a:solidFill>
            </a:endParaRPr>
          </a:p>
        </p:txBody>
      </p:sp>
      <p:pic>
        <p:nvPicPr>
          <p:cNvPr id="5" name="Picture 5">
            <a:extLst>
              <a:ext uri="{FF2B5EF4-FFF2-40B4-BE49-F238E27FC236}">
                <a16:creationId xmlns:a16="http://schemas.microsoft.com/office/drawing/2014/main" id="{47A24853-3089-4D38-BA07-764D3ADA27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725" y="4495800"/>
            <a:ext cx="6261809" cy="13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418421F2-7A37-41FA-A01B-800A67716BC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620" y="1377950"/>
            <a:ext cx="4333875"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75C1A886-6F91-43B0-9540-4A6F053A9984}"/>
              </a:ext>
            </a:extLst>
          </p:cNvPr>
          <p:cNvSpPr>
            <a:spLocks noChangeArrowheads="1"/>
          </p:cNvSpPr>
          <p:nvPr/>
        </p:nvSpPr>
        <p:spPr bwMode="auto">
          <a:xfrm>
            <a:off x="990600" y="1371600"/>
            <a:ext cx="3076852" cy="767578"/>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endParaRPr lang="en-US" altLang="en-US" sz="2400"/>
          </a:p>
        </p:txBody>
      </p:sp>
      <p:sp>
        <p:nvSpPr>
          <p:cNvPr id="8" name="TextBox 16">
            <a:extLst>
              <a:ext uri="{FF2B5EF4-FFF2-40B4-BE49-F238E27FC236}">
                <a16:creationId xmlns:a16="http://schemas.microsoft.com/office/drawing/2014/main" id="{A85EA4FF-99E8-4B40-A000-DD2CD503B351}"/>
              </a:ext>
            </a:extLst>
          </p:cNvPr>
          <p:cNvSpPr txBox="1">
            <a:spLocks noChangeArrowheads="1"/>
          </p:cNvSpPr>
          <p:nvPr/>
        </p:nvSpPr>
        <p:spPr bwMode="auto">
          <a:xfrm>
            <a:off x="6499225" y="4546530"/>
            <a:ext cx="228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Back View of Distributor / Spray Bar</a:t>
            </a:r>
          </a:p>
        </p:txBody>
      </p:sp>
      <p:pic>
        <p:nvPicPr>
          <p:cNvPr id="9" name="Picture 10">
            <a:extLst>
              <a:ext uri="{FF2B5EF4-FFF2-40B4-BE49-F238E27FC236}">
                <a16:creationId xmlns:a16="http://schemas.microsoft.com/office/drawing/2014/main" id="{47B66930-8B92-4958-B183-F559A28DC144}"/>
              </a:ext>
            </a:extLst>
          </p:cNvPr>
          <p:cNvPicPr>
            <a:picLocks noChangeAspect="1"/>
          </p:cNvPicPr>
          <p:nvPr/>
        </p:nvPicPr>
        <p:blipFill>
          <a:blip r:embed="rId5" cstate="print">
            <a:extLst>
              <a:ext uri="{28A0092B-C50C-407E-A947-70E740481C1C}">
                <a14:useLocalDpi xmlns:a14="http://schemas.microsoft.com/office/drawing/2010/main" val="0"/>
              </a:ext>
            </a:extLst>
          </a:blip>
          <a:srcRect r="76666"/>
          <a:stretch>
            <a:fillRect/>
          </a:stretch>
        </p:blipFill>
        <p:spPr bwMode="auto">
          <a:xfrm>
            <a:off x="6192175" y="1112112"/>
            <a:ext cx="2133600" cy="19589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0" name="Oval 11">
            <a:extLst>
              <a:ext uri="{FF2B5EF4-FFF2-40B4-BE49-F238E27FC236}">
                <a16:creationId xmlns:a16="http://schemas.microsoft.com/office/drawing/2014/main" id="{D7B57056-8ECE-41CF-8195-BA8F2B2EEC4E}"/>
              </a:ext>
            </a:extLst>
          </p:cNvPr>
          <p:cNvSpPr>
            <a:spLocks noChangeArrowheads="1"/>
          </p:cNvSpPr>
          <p:nvPr/>
        </p:nvSpPr>
        <p:spPr bwMode="auto">
          <a:xfrm>
            <a:off x="6248400" y="1435100"/>
            <a:ext cx="1295400" cy="13081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endParaRPr lang="en-US" altLang="en-US" sz="2400"/>
          </a:p>
        </p:txBody>
      </p:sp>
      <p:sp>
        <p:nvSpPr>
          <p:cNvPr id="11" name="TextBox 16">
            <a:extLst>
              <a:ext uri="{FF2B5EF4-FFF2-40B4-BE49-F238E27FC236}">
                <a16:creationId xmlns:a16="http://schemas.microsoft.com/office/drawing/2014/main" id="{3AFC47FD-A5EA-446B-91BD-D2E3EC4D053A}"/>
              </a:ext>
            </a:extLst>
          </p:cNvPr>
          <p:cNvSpPr txBox="1">
            <a:spLocks noChangeArrowheads="1"/>
          </p:cNvSpPr>
          <p:nvPr/>
        </p:nvSpPr>
        <p:spPr bwMode="auto">
          <a:xfrm>
            <a:off x="6499225" y="3130687"/>
            <a:ext cx="2089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Snaps In / Out</a:t>
            </a:r>
          </a:p>
        </p:txBody>
      </p:sp>
    </p:spTree>
    <p:extLst>
      <p:ext uri="{BB962C8B-B14F-4D97-AF65-F5344CB8AC3E}">
        <p14:creationId xmlns:p14="http://schemas.microsoft.com/office/powerpoint/2010/main" val="3396753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pic>
        <p:nvPicPr>
          <p:cNvPr id="3" name="Picture 5">
            <a:extLst>
              <a:ext uri="{FF2B5EF4-FFF2-40B4-BE49-F238E27FC236}">
                <a16:creationId xmlns:a16="http://schemas.microsoft.com/office/drawing/2014/main" id="{1D6B8989-52E4-4102-B7FE-5FEA335EA83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293"/>
          <a:stretch/>
        </p:blipFill>
        <p:spPr bwMode="auto">
          <a:xfrm>
            <a:off x="2489200" y="1219200"/>
            <a:ext cx="6654800"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C96351-2721-45CF-B4FC-CB67740A0EA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3022600"/>
            <a:ext cx="4267200"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4">
            <a:extLst>
              <a:ext uri="{FF2B5EF4-FFF2-40B4-BE49-F238E27FC236}">
                <a16:creationId xmlns:a16="http://schemas.microsoft.com/office/drawing/2014/main" id="{07DC2104-F747-435C-BD71-E910323262B8}"/>
              </a:ext>
            </a:extLst>
          </p:cNvPr>
          <p:cNvSpPr txBox="1">
            <a:spLocks noChangeArrowheads="1"/>
          </p:cNvSpPr>
          <p:nvPr/>
        </p:nvSpPr>
        <p:spPr bwMode="auto">
          <a:xfrm>
            <a:off x="5676900" y="4332288"/>
            <a:ext cx="2192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Ice Chute</a:t>
            </a:r>
          </a:p>
        </p:txBody>
      </p:sp>
      <p:cxnSp>
        <p:nvCxnSpPr>
          <p:cNvPr id="7" name="Straight Arrow Connector 10">
            <a:extLst>
              <a:ext uri="{FF2B5EF4-FFF2-40B4-BE49-F238E27FC236}">
                <a16:creationId xmlns:a16="http://schemas.microsoft.com/office/drawing/2014/main" id="{CCAFB2B8-7303-4C1A-A7C1-337727E00851}"/>
              </a:ext>
            </a:extLst>
          </p:cNvPr>
          <p:cNvCxnSpPr>
            <a:cxnSpLocks noChangeShapeType="1"/>
          </p:cNvCxnSpPr>
          <p:nvPr/>
        </p:nvCxnSpPr>
        <p:spPr bwMode="auto">
          <a:xfrm flipH="1">
            <a:off x="4267200" y="4603750"/>
            <a:ext cx="1447800" cy="381000"/>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12">
            <a:extLst>
              <a:ext uri="{FF2B5EF4-FFF2-40B4-BE49-F238E27FC236}">
                <a16:creationId xmlns:a16="http://schemas.microsoft.com/office/drawing/2014/main" id="{B4332B7B-5294-44FF-BCC9-35688E57DB8F}"/>
              </a:ext>
            </a:extLst>
          </p:cNvPr>
          <p:cNvCxnSpPr>
            <a:cxnSpLocks noChangeShapeType="1"/>
            <a:stCxn id="6" idx="0"/>
          </p:cNvCxnSpPr>
          <p:nvPr/>
        </p:nvCxnSpPr>
        <p:spPr bwMode="auto">
          <a:xfrm flipV="1">
            <a:off x="6772275" y="3505200"/>
            <a:ext cx="609600" cy="827088"/>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itle 1">
            <a:extLst>
              <a:ext uri="{FF2B5EF4-FFF2-40B4-BE49-F238E27FC236}">
                <a16:creationId xmlns:a16="http://schemas.microsoft.com/office/drawing/2014/main" id="{DAE1F91B-4038-458A-8F1D-0F3C906A93BB}"/>
              </a:ext>
            </a:extLst>
          </p:cNvPr>
          <p:cNvSpPr txBox="1">
            <a:spLocks noChangeArrowheads="1"/>
          </p:cNvSpPr>
          <p:nvPr/>
        </p:nvSpPr>
        <p:spPr>
          <a:xfrm>
            <a:off x="1562100" y="840989"/>
            <a:ext cx="60198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dirty="0">
                <a:solidFill>
                  <a:schemeClr val="tx2">
                    <a:lumMod val="50000"/>
                  </a:schemeClr>
                </a:solidFill>
              </a:rPr>
              <a:t>Ice</a:t>
            </a:r>
            <a:r>
              <a:rPr lang="en-US" altLang="en-US" sz="1800" dirty="0">
                <a:solidFill>
                  <a:schemeClr val="tx2">
                    <a:lumMod val="50000"/>
                  </a:schemeClr>
                </a:solidFill>
              </a:rPr>
              <a:t> </a:t>
            </a:r>
            <a:r>
              <a:rPr lang="en-US" altLang="en-US" sz="2400" dirty="0">
                <a:solidFill>
                  <a:schemeClr val="tx2">
                    <a:lumMod val="50000"/>
                  </a:schemeClr>
                </a:solidFill>
              </a:rPr>
              <a:t>Chute</a:t>
            </a:r>
            <a:endParaRPr lang="en-US" altLang="en-US" sz="1800" dirty="0">
              <a:solidFill>
                <a:schemeClr val="tx2">
                  <a:lumMod val="50000"/>
                </a:schemeClr>
              </a:solidFill>
            </a:endParaRPr>
          </a:p>
        </p:txBody>
      </p:sp>
    </p:spTree>
    <p:extLst>
      <p:ext uri="{BB962C8B-B14F-4D97-AF65-F5344CB8AC3E}">
        <p14:creationId xmlns:p14="http://schemas.microsoft.com/office/powerpoint/2010/main" val="2028881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a:extLst>
              <a:ext uri="{FF2B5EF4-FFF2-40B4-BE49-F238E27FC236}">
                <a16:creationId xmlns:a16="http://schemas.microsoft.com/office/drawing/2014/main" id="{C24CBC1A-A645-4FE7-8C43-9A4BB259084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20" t="14671" r="2325"/>
          <a:stretch/>
        </p:blipFill>
        <p:spPr bwMode="auto">
          <a:xfrm>
            <a:off x="112712" y="990600"/>
            <a:ext cx="6288088"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sp>
        <p:nvSpPr>
          <p:cNvPr id="9" name="Title 1">
            <a:extLst>
              <a:ext uri="{FF2B5EF4-FFF2-40B4-BE49-F238E27FC236}">
                <a16:creationId xmlns:a16="http://schemas.microsoft.com/office/drawing/2014/main" id="{DAE1F91B-4038-458A-8F1D-0F3C906A93BB}"/>
              </a:ext>
            </a:extLst>
          </p:cNvPr>
          <p:cNvSpPr txBox="1">
            <a:spLocks noChangeArrowheads="1"/>
          </p:cNvSpPr>
          <p:nvPr/>
        </p:nvSpPr>
        <p:spPr>
          <a:xfrm>
            <a:off x="1562100" y="840989"/>
            <a:ext cx="60198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dirty="0">
                <a:solidFill>
                  <a:schemeClr val="tx2">
                    <a:lumMod val="50000"/>
                  </a:schemeClr>
                </a:solidFill>
              </a:rPr>
              <a:t>Ice Sensing Flap</a:t>
            </a:r>
            <a:endParaRPr lang="en-US" altLang="en-US" sz="1800" dirty="0">
              <a:solidFill>
                <a:schemeClr val="tx2">
                  <a:lumMod val="50000"/>
                </a:schemeClr>
              </a:solidFill>
            </a:endParaRPr>
          </a:p>
        </p:txBody>
      </p:sp>
      <p:pic>
        <p:nvPicPr>
          <p:cNvPr id="17" name="Picture 5">
            <a:extLst>
              <a:ext uri="{FF2B5EF4-FFF2-40B4-BE49-F238E27FC236}">
                <a16:creationId xmlns:a16="http://schemas.microsoft.com/office/drawing/2014/main" id="{48502504-905C-4239-AEB6-2FFD6BEDD32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541" b="7948"/>
          <a:stretch/>
        </p:blipFill>
        <p:spPr bwMode="auto">
          <a:xfrm>
            <a:off x="15082" y="3352800"/>
            <a:ext cx="6596062"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6">
            <a:extLst>
              <a:ext uri="{FF2B5EF4-FFF2-40B4-BE49-F238E27FC236}">
                <a16:creationId xmlns:a16="http://schemas.microsoft.com/office/drawing/2014/main" id="{D97FA43C-B950-494E-81EE-249D3A329BFF}"/>
              </a:ext>
            </a:extLst>
          </p:cNvPr>
          <p:cNvSpPr txBox="1">
            <a:spLocks noChangeArrowheads="1"/>
          </p:cNvSpPr>
          <p:nvPr/>
        </p:nvSpPr>
        <p:spPr bwMode="auto">
          <a:xfrm>
            <a:off x="5943600" y="1716279"/>
            <a:ext cx="2505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Flap Open (Freeze)</a:t>
            </a:r>
          </a:p>
        </p:txBody>
      </p:sp>
      <p:sp>
        <p:nvSpPr>
          <p:cNvPr id="19" name="TextBox 16">
            <a:extLst>
              <a:ext uri="{FF2B5EF4-FFF2-40B4-BE49-F238E27FC236}">
                <a16:creationId xmlns:a16="http://schemas.microsoft.com/office/drawing/2014/main" id="{DB9F8FEC-DB40-405A-B444-4EC17F461950}"/>
              </a:ext>
            </a:extLst>
          </p:cNvPr>
          <p:cNvSpPr txBox="1">
            <a:spLocks noChangeArrowheads="1"/>
          </p:cNvSpPr>
          <p:nvPr/>
        </p:nvSpPr>
        <p:spPr bwMode="auto">
          <a:xfrm>
            <a:off x="6411897" y="4315427"/>
            <a:ext cx="25034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Flap Closed </a:t>
            </a:r>
          </a:p>
          <a:p>
            <a:pPr>
              <a:lnSpc>
                <a:spcPct val="100000"/>
              </a:lnSpc>
              <a:spcBef>
                <a:spcPct val="0"/>
              </a:spcBef>
              <a:buFontTx/>
              <a:buNone/>
            </a:pPr>
            <a:r>
              <a:rPr lang="en-US" altLang="en-US" dirty="0">
                <a:solidFill>
                  <a:schemeClr val="tx2">
                    <a:lumMod val="50000"/>
                  </a:schemeClr>
                </a:solidFill>
                <a:latin typeface="+mn-lt"/>
              </a:rPr>
              <a:t>(Harvest or Bin Full)</a:t>
            </a:r>
          </a:p>
        </p:txBody>
      </p:sp>
      <p:cxnSp>
        <p:nvCxnSpPr>
          <p:cNvPr id="20" name="Straight Arrow Connector 10">
            <a:extLst>
              <a:ext uri="{FF2B5EF4-FFF2-40B4-BE49-F238E27FC236}">
                <a16:creationId xmlns:a16="http://schemas.microsoft.com/office/drawing/2014/main" id="{26E02697-D724-4EE9-A268-1B4A19FD0FEB}"/>
              </a:ext>
            </a:extLst>
          </p:cNvPr>
          <p:cNvCxnSpPr>
            <a:cxnSpLocks noChangeShapeType="1"/>
            <a:stCxn id="21" idx="1"/>
          </p:cNvCxnSpPr>
          <p:nvPr/>
        </p:nvCxnSpPr>
        <p:spPr bwMode="auto">
          <a:xfrm flipH="1" flipV="1">
            <a:off x="5715000" y="3224008"/>
            <a:ext cx="468313" cy="362949"/>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16">
            <a:extLst>
              <a:ext uri="{FF2B5EF4-FFF2-40B4-BE49-F238E27FC236}">
                <a16:creationId xmlns:a16="http://schemas.microsoft.com/office/drawing/2014/main" id="{14413664-F4BA-4D13-9BCC-0F147D514812}"/>
              </a:ext>
            </a:extLst>
          </p:cNvPr>
          <p:cNvSpPr txBox="1">
            <a:spLocks noChangeArrowheads="1"/>
          </p:cNvSpPr>
          <p:nvPr/>
        </p:nvSpPr>
        <p:spPr bwMode="auto">
          <a:xfrm>
            <a:off x="6183313" y="3402013"/>
            <a:ext cx="25034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Magnet</a:t>
            </a:r>
          </a:p>
        </p:txBody>
      </p:sp>
    </p:spTree>
    <p:extLst>
      <p:ext uri="{BB962C8B-B14F-4D97-AF65-F5344CB8AC3E}">
        <p14:creationId xmlns:p14="http://schemas.microsoft.com/office/powerpoint/2010/main" val="2489693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sp>
        <p:nvSpPr>
          <p:cNvPr id="9" name="Title 1">
            <a:extLst>
              <a:ext uri="{FF2B5EF4-FFF2-40B4-BE49-F238E27FC236}">
                <a16:creationId xmlns:a16="http://schemas.microsoft.com/office/drawing/2014/main" id="{DAE1F91B-4038-458A-8F1D-0F3C906A93BB}"/>
              </a:ext>
            </a:extLst>
          </p:cNvPr>
          <p:cNvSpPr txBox="1">
            <a:spLocks noChangeArrowheads="1"/>
          </p:cNvSpPr>
          <p:nvPr/>
        </p:nvSpPr>
        <p:spPr>
          <a:xfrm>
            <a:off x="1562100" y="840989"/>
            <a:ext cx="60198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400" dirty="0">
                <a:solidFill>
                  <a:schemeClr val="tx2">
                    <a:lumMod val="50000"/>
                  </a:schemeClr>
                </a:solidFill>
              </a:rPr>
              <a:t>Ice Sensing Flap and Switch</a:t>
            </a:r>
            <a:endParaRPr lang="en-US" altLang="en-US" sz="1800" dirty="0">
              <a:solidFill>
                <a:schemeClr val="tx2">
                  <a:lumMod val="50000"/>
                </a:schemeClr>
              </a:solidFill>
            </a:endParaRPr>
          </a:p>
        </p:txBody>
      </p:sp>
      <p:pic>
        <p:nvPicPr>
          <p:cNvPr id="27" name="Picture 3">
            <a:extLst>
              <a:ext uri="{FF2B5EF4-FFF2-40B4-BE49-F238E27FC236}">
                <a16:creationId xmlns:a16="http://schemas.microsoft.com/office/drawing/2014/main" id="{F90386D5-CFC2-4910-872C-463FB338788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5625"/>
          <a:stretch/>
        </p:blipFill>
        <p:spPr bwMode="auto">
          <a:xfrm>
            <a:off x="1217613" y="1371600"/>
            <a:ext cx="67087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Straight Arrow Connector 16">
            <a:extLst>
              <a:ext uri="{FF2B5EF4-FFF2-40B4-BE49-F238E27FC236}">
                <a16:creationId xmlns:a16="http://schemas.microsoft.com/office/drawing/2014/main" id="{F40D1774-9CF5-418C-BCDC-9F8A0EEC78FF}"/>
              </a:ext>
            </a:extLst>
          </p:cNvPr>
          <p:cNvCxnSpPr>
            <a:cxnSpLocks noChangeShapeType="1"/>
          </p:cNvCxnSpPr>
          <p:nvPr/>
        </p:nvCxnSpPr>
        <p:spPr bwMode="auto">
          <a:xfrm flipV="1">
            <a:off x="4270375" y="3810000"/>
            <a:ext cx="306388" cy="304800"/>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18">
            <a:extLst>
              <a:ext uri="{FF2B5EF4-FFF2-40B4-BE49-F238E27FC236}">
                <a16:creationId xmlns:a16="http://schemas.microsoft.com/office/drawing/2014/main" id="{6D482DC2-CDA8-452C-9DC6-E135CBC8095C}"/>
              </a:ext>
            </a:extLst>
          </p:cNvPr>
          <p:cNvCxnSpPr>
            <a:cxnSpLocks noChangeShapeType="1"/>
          </p:cNvCxnSpPr>
          <p:nvPr/>
        </p:nvCxnSpPr>
        <p:spPr bwMode="auto">
          <a:xfrm flipV="1">
            <a:off x="4346575" y="3962400"/>
            <a:ext cx="382588" cy="381000"/>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19">
            <a:extLst>
              <a:ext uri="{FF2B5EF4-FFF2-40B4-BE49-F238E27FC236}">
                <a16:creationId xmlns:a16="http://schemas.microsoft.com/office/drawing/2014/main" id="{C42777DF-09D0-434A-A0C3-A94B44F3BAC2}"/>
              </a:ext>
            </a:extLst>
          </p:cNvPr>
          <p:cNvCxnSpPr>
            <a:cxnSpLocks noChangeShapeType="1"/>
          </p:cNvCxnSpPr>
          <p:nvPr/>
        </p:nvCxnSpPr>
        <p:spPr bwMode="auto">
          <a:xfrm flipV="1">
            <a:off x="4346575" y="4114800"/>
            <a:ext cx="534988" cy="457200"/>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Arrow Connector 20">
            <a:extLst>
              <a:ext uri="{FF2B5EF4-FFF2-40B4-BE49-F238E27FC236}">
                <a16:creationId xmlns:a16="http://schemas.microsoft.com/office/drawing/2014/main" id="{98BD21C3-1FD3-4D39-B1B0-6B489AB92D58}"/>
              </a:ext>
            </a:extLst>
          </p:cNvPr>
          <p:cNvCxnSpPr>
            <a:cxnSpLocks noChangeShapeType="1"/>
          </p:cNvCxnSpPr>
          <p:nvPr/>
        </p:nvCxnSpPr>
        <p:spPr bwMode="auto">
          <a:xfrm flipV="1">
            <a:off x="4346575" y="4267200"/>
            <a:ext cx="687388" cy="577850"/>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Arrow Connector 28">
            <a:extLst>
              <a:ext uri="{FF2B5EF4-FFF2-40B4-BE49-F238E27FC236}">
                <a16:creationId xmlns:a16="http://schemas.microsoft.com/office/drawing/2014/main" id="{210E3FC0-A8E0-405D-BE34-CB350F43EE90}"/>
              </a:ext>
            </a:extLst>
          </p:cNvPr>
          <p:cNvCxnSpPr>
            <a:cxnSpLocks noChangeShapeType="1"/>
          </p:cNvCxnSpPr>
          <p:nvPr/>
        </p:nvCxnSpPr>
        <p:spPr bwMode="auto">
          <a:xfrm flipH="1">
            <a:off x="3127375" y="2667000"/>
            <a:ext cx="381000" cy="457200"/>
          </a:xfrm>
          <a:prstGeom prst="straightConnector1">
            <a:avLst/>
          </a:prstGeom>
          <a:noFill/>
          <a:ln w="57150" algn="ctr">
            <a:solidFill>
              <a:srgbClr val="00B0F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Arrow Connector 29">
            <a:extLst>
              <a:ext uri="{FF2B5EF4-FFF2-40B4-BE49-F238E27FC236}">
                <a16:creationId xmlns:a16="http://schemas.microsoft.com/office/drawing/2014/main" id="{B04DD4EC-B68C-4660-AC2E-86448B5667FC}"/>
              </a:ext>
            </a:extLst>
          </p:cNvPr>
          <p:cNvCxnSpPr>
            <a:cxnSpLocks noChangeShapeType="1"/>
          </p:cNvCxnSpPr>
          <p:nvPr/>
        </p:nvCxnSpPr>
        <p:spPr bwMode="auto">
          <a:xfrm flipH="1">
            <a:off x="2632075" y="2312988"/>
            <a:ext cx="381000" cy="457200"/>
          </a:xfrm>
          <a:prstGeom prst="straightConnector1">
            <a:avLst/>
          </a:prstGeom>
          <a:noFill/>
          <a:ln w="57150" algn="ctr">
            <a:solidFill>
              <a:srgbClr val="00B0F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Arrow Connector 30">
            <a:extLst>
              <a:ext uri="{FF2B5EF4-FFF2-40B4-BE49-F238E27FC236}">
                <a16:creationId xmlns:a16="http://schemas.microsoft.com/office/drawing/2014/main" id="{6705691D-C059-4DCE-AF7E-B87383D2F066}"/>
              </a:ext>
            </a:extLst>
          </p:cNvPr>
          <p:cNvCxnSpPr>
            <a:cxnSpLocks noChangeShapeType="1"/>
          </p:cNvCxnSpPr>
          <p:nvPr/>
        </p:nvCxnSpPr>
        <p:spPr bwMode="auto">
          <a:xfrm flipH="1">
            <a:off x="2054225" y="2017713"/>
            <a:ext cx="381000" cy="457200"/>
          </a:xfrm>
          <a:prstGeom prst="straightConnector1">
            <a:avLst/>
          </a:prstGeom>
          <a:noFill/>
          <a:ln w="57150" algn="ctr">
            <a:solidFill>
              <a:srgbClr val="00B0F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Arrow Connector 31">
            <a:extLst>
              <a:ext uri="{FF2B5EF4-FFF2-40B4-BE49-F238E27FC236}">
                <a16:creationId xmlns:a16="http://schemas.microsoft.com/office/drawing/2014/main" id="{E4E36EA0-049E-4350-A6D7-1EBD89E2527C}"/>
              </a:ext>
            </a:extLst>
          </p:cNvPr>
          <p:cNvCxnSpPr>
            <a:cxnSpLocks noChangeShapeType="1"/>
          </p:cNvCxnSpPr>
          <p:nvPr/>
        </p:nvCxnSpPr>
        <p:spPr bwMode="auto">
          <a:xfrm flipH="1">
            <a:off x="1447800" y="1752600"/>
            <a:ext cx="381000" cy="457200"/>
          </a:xfrm>
          <a:prstGeom prst="straightConnector1">
            <a:avLst/>
          </a:prstGeom>
          <a:noFill/>
          <a:ln w="57150" algn="ctr">
            <a:solidFill>
              <a:srgbClr val="00B0F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88713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Installation - Utilities</a:t>
            </a:r>
          </a:p>
        </p:txBody>
      </p:sp>
      <p:sp>
        <p:nvSpPr>
          <p:cNvPr id="5" name="Content Placeholder 4"/>
          <p:cNvSpPr>
            <a:spLocks noGrp="1"/>
          </p:cNvSpPr>
          <p:nvPr>
            <p:ph idx="1"/>
          </p:nvPr>
        </p:nvSpPr>
        <p:spPr/>
        <p:txBody>
          <a:bodyPr>
            <a:normAutofit/>
          </a:bodyPr>
          <a:lstStyle/>
          <a:p>
            <a:r>
              <a:rPr lang="en-US" sz="2800" dirty="0">
                <a:solidFill>
                  <a:schemeClr val="tx2">
                    <a:lumMod val="50000"/>
                  </a:schemeClr>
                </a:solidFill>
              </a:rPr>
              <a:t>Recessed area</a:t>
            </a:r>
          </a:p>
          <a:p>
            <a:pPr lvl="1"/>
            <a:r>
              <a:rPr lang="en-US" sz="2400" dirty="0">
                <a:solidFill>
                  <a:schemeClr val="tx2">
                    <a:lumMod val="50000"/>
                  </a:schemeClr>
                </a:solidFill>
              </a:rPr>
              <a:t>Power cord</a:t>
            </a:r>
          </a:p>
          <a:p>
            <a:pPr lvl="2"/>
            <a:r>
              <a:rPr lang="en-US" sz="2000" dirty="0">
                <a:solidFill>
                  <a:schemeClr val="tx2">
                    <a:lumMod val="50000"/>
                  </a:schemeClr>
                </a:solidFill>
              </a:rPr>
              <a:t>5-15P plug</a:t>
            </a:r>
          </a:p>
          <a:p>
            <a:pPr lvl="1"/>
            <a:r>
              <a:rPr lang="en-US" sz="2400" dirty="0">
                <a:solidFill>
                  <a:schemeClr val="tx2">
                    <a:lumMod val="50000"/>
                  </a:schemeClr>
                </a:solidFill>
              </a:rPr>
              <a:t>Water fitting</a:t>
            </a:r>
          </a:p>
          <a:p>
            <a:pPr lvl="2"/>
            <a:r>
              <a:rPr lang="en-US" sz="2000" dirty="0">
                <a:solidFill>
                  <a:schemeClr val="tx2">
                    <a:lumMod val="50000"/>
                  </a:schemeClr>
                </a:solidFill>
              </a:rPr>
              <a:t>3/8” FPT inlet on 60Hz</a:t>
            </a:r>
          </a:p>
          <a:p>
            <a:pPr lvl="2"/>
            <a:r>
              <a:rPr lang="en-US" sz="2000" dirty="0">
                <a:solidFill>
                  <a:schemeClr val="tx2">
                    <a:lumMod val="50000"/>
                  </a:schemeClr>
                </a:solidFill>
              </a:rPr>
              <a:t>Remember to flush the line!</a:t>
            </a:r>
          </a:p>
          <a:p>
            <a:pPr lvl="1"/>
            <a:r>
              <a:rPr lang="en-US" sz="2400" dirty="0">
                <a:solidFill>
                  <a:schemeClr val="tx2">
                    <a:lumMod val="50000"/>
                  </a:schemeClr>
                </a:solidFill>
              </a:rPr>
              <a:t>Drain fitting</a:t>
            </a:r>
          </a:p>
          <a:p>
            <a:pPr lvl="2"/>
            <a:r>
              <a:rPr lang="en-US" sz="2000" dirty="0">
                <a:solidFill>
                  <a:schemeClr val="tx2">
                    <a:lumMod val="50000"/>
                  </a:schemeClr>
                </a:solidFill>
              </a:rPr>
              <a:t>3/4” FPT </a:t>
            </a:r>
          </a:p>
          <a:p>
            <a:pPr lvl="2"/>
            <a:r>
              <a:rPr lang="en-US" sz="2000" dirty="0">
                <a:solidFill>
                  <a:schemeClr val="tx2">
                    <a:lumMod val="50000"/>
                  </a:schemeClr>
                </a:solidFill>
              </a:rPr>
              <a:t>Vent horizontal runs</a:t>
            </a:r>
          </a:p>
        </p:txBody>
      </p:sp>
      <p:pic>
        <p:nvPicPr>
          <p:cNvPr id="6" name="Picture 4">
            <a:extLst>
              <a:ext uri="{FF2B5EF4-FFF2-40B4-BE49-F238E27FC236}">
                <a16:creationId xmlns:a16="http://schemas.microsoft.com/office/drawing/2014/main" id="{89134DB6-CF14-4440-89F3-AF8B6300DFA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1674813"/>
            <a:ext cx="2941637"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1604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Filtration and Treatment</a:t>
            </a:r>
          </a:p>
        </p:txBody>
      </p:sp>
      <p:sp>
        <p:nvSpPr>
          <p:cNvPr id="5" name="Content Placeholder 4"/>
          <p:cNvSpPr>
            <a:spLocks noGrp="1"/>
          </p:cNvSpPr>
          <p:nvPr>
            <p:ph idx="1"/>
          </p:nvPr>
        </p:nvSpPr>
        <p:spPr/>
        <p:txBody>
          <a:bodyPr>
            <a:normAutofit/>
          </a:bodyPr>
          <a:lstStyle/>
          <a:p>
            <a:r>
              <a:rPr lang="en-US" sz="2800" dirty="0">
                <a:solidFill>
                  <a:schemeClr val="tx2">
                    <a:lumMod val="50000"/>
                  </a:schemeClr>
                </a:solidFill>
              </a:rPr>
              <a:t>Taste and Odor Filters</a:t>
            </a:r>
          </a:p>
          <a:p>
            <a:pPr lvl="1"/>
            <a:r>
              <a:rPr lang="en-US" sz="2400" dirty="0">
                <a:solidFill>
                  <a:schemeClr val="tx2">
                    <a:lumMod val="50000"/>
                  </a:schemeClr>
                </a:solidFill>
              </a:rPr>
              <a:t>Use if water has objectionable taste</a:t>
            </a:r>
          </a:p>
          <a:p>
            <a:pPr lvl="1"/>
            <a:r>
              <a:rPr lang="en-US" sz="2400" dirty="0">
                <a:solidFill>
                  <a:schemeClr val="tx2">
                    <a:lumMod val="50000"/>
                  </a:schemeClr>
                </a:solidFill>
              </a:rPr>
              <a:t>This type contains activated carbon</a:t>
            </a:r>
          </a:p>
          <a:p>
            <a:pPr lvl="1"/>
            <a:r>
              <a:rPr lang="en-US" sz="2400" dirty="0">
                <a:solidFill>
                  <a:schemeClr val="tx2">
                    <a:lumMod val="50000"/>
                  </a:schemeClr>
                </a:solidFill>
              </a:rPr>
              <a:t>T&amp;O Filters remove chlorine</a:t>
            </a:r>
          </a:p>
          <a:p>
            <a:pPr lvl="2"/>
            <a:r>
              <a:rPr lang="en-US" sz="2000" dirty="0">
                <a:solidFill>
                  <a:schemeClr val="tx2">
                    <a:lumMod val="50000"/>
                  </a:schemeClr>
                </a:solidFill>
              </a:rPr>
              <a:t>Chlorine frequently added by water treatment plant to kill bacteria</a:t>
            </a:r>
          </a:p>
          <a:p>
            <a:r>
              <a:rPr lang="en-US" sz="2800" dirty="0">
                <a:solidFill>
                  <a:schemeClr val="tx2">
                    <a:lumMod val="50000"/>
                  </a:schemeClr>
                </a:solidFill>
              </a:rPr>
              <a:t>Risk of increased bacteria growth by using a Taste and Odor filter</a:t>
            </a:r>
          </a:p>
          <a:p>
            <a:pPr lvl="1"/>
            <a:r>
              <a:rPr lang="en-US" sz="2400" dirty="0">
                <a:solidFill>
                  <a:schemeClr val="tx2">
                    <a:lumMod val="50000"/>
                  </a:schemeClr>
                </a:solidFill>
              </a:rPr>
              <a:t>Other types available</a:t>
            </a:r>
          </a:p>
        </p:txBody>
      </p:sp>
    </p:spTree>
    <p:extLst>
      <p:ext uri="{BB962C8B-B14F-4D97-AF65-F5344CB8AC3E}">
        <p14:creationId xmlns:p14="http://schemas.microsoft.com/office/powerpoint/2010/main" val="3110885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Service Support</a:t>
            </a:r>
          </a:p>
        </p:txBody>
      </p:sp>
      <p:sp>
        <p:nvSpPr>
          <p:cNvPr id="6" name="Rectangle 3">
            <a:extLst>
              <a:ext uri="{FF2B5EF4-FFF2-40B4-BE49-F238E27FC236}">
                <a16:creationId xmlns:a16="http://schemas.microsoft.com/office/drawing/2014/main" id="{89796165-10B5-4F19-8412-EA7F43C30936}"/>
              </a:ext>
            </a:extLst>
          </p:cNvPr>
          <p:cNvSpPr txBox="1">
            <a:spLocks noChangeArrowheads="1"/>
          </p:cNvSpPr>
          <p:nvPr/>
        </p:nvSpPr>
        <p:spPr>
          <a:xfrm>
            <a:off x="228600" y="914400"/>
            <a:ext cx="8610600" cy="838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a:buNone/>
              <a:defRPr/>
            </a:pPr>
            <a:r>
              <a:rPr lang="en-US" sz="4000" b="1" dirty="0">
                <a:solidFill>
                  <a:schemeClr val="accent1">
                    <a:lumMod val="75000"/>
                  </a:schemeClr>
                </a:solidFill>
                <a:latin typeface="+mj-lt"/>
              </a:rPr>
              <a:t>Technical Service 1-800-533-6006</a:t>
            </a:r>
          </a:p>
          <a:p>
            <a:pPr marL="0" indent="0">
              <a:buFont typeface="Arial"/>
              <a:buNone/>
              <a:defRPr/>
            </a:pPr>
            <a:endParaRPr lang="en-US" b="1" dirty="0">
              <a:solidFill>
                <a:schemeClr val="accent1">
                  <a:lumMod val="75000"/>
                </a:schemeClr>
              </a:solidFill>
              <a:latin typeface="+mj-lt"/>
            </a:endParaRPr>
          </a:p>
          <a:p>
            <a:pPr marL="0" indent="0">
              <a:buFont typeface="Arial"/>
              <a:buNone/>
              <a:defRPr/>
            </a:pPr>
            <a:endParaRPr lang="en-US" sz="2400" dirty="0"/>
          </a:p>
        </p:txBody>
      </p:sp>
      <p:pic>
        <p:nvPicPr>
          <p:cNvPr id="8" name="Picture 2">
            <a:extLst>
              <a:ext uri="{FF2B5EF4-FFF2-40B4-BE49-F238E27FC236}">
                <a16:creationId xmlns:a16="http://schemas.microsoft.com/office/drawing/2014/main" id="{A34F6787-0331-4DBB-9634-F2E5BD2DC3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0569" y="1653480"/>
            <a:ext cx="2165580" cy="3849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76B61D7F-EFFD-4566-9A54-02DC22737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2057400"/>
            <a:ext cx="3703637" cy="34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2">
            <a:extLst>
              <a:ext uri="{FF2B5EF4-FFF2-40B4-BE49-F238E27FC236}">
                <a16:creationId xmlns:a16="http://schemas.microsoft.com/office/drawing/2014/main" id="{49C30F4C-60E4-4721-9D35-0C769C435327}"/>
              </a:ext>
            </a:extLst>
          </p:cNvPr>
          <p:cNvSpPr txBox="1">
            <a:spLocks noChangeArrowheads="1"/>
          </p:cNvSpPr>
          <p:nvPr/>
        </p:nvSpPr>
        <p:spPr bwMode="auto">
          <a:xfrm>
            <a:off x="1028700" y="168023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b="1" dirty="0">
                <a:solidFill>
                  <a:schemeClr val="tx2">
                    <a:lumMod val="50000"/>
                  </a:schemeClr>
                </a:solidFill>
              </a:rPr>
              <a:t>Check out our mobile ready website</a:t>
            </a:r>
          </a:p>
          <a:p>
            <a:pPr eaLnBrk="1" hangingPunct="1"/>
            <a:endParaRPr lang="en-US" altLang="en-US" dirty="0">
              <a:solidFill>
                <a:schemeClr val="tx2">
                  <a:lumMod val="50000"/>
                </a:schemeClr>
              </a:solidFill>
            </a:endParaRPr>
          </a:p>
        </p:txBody>
      </p:sp>
      <p:sp>
        <p:nvSpPr>
          <p:cNvPr id="11" name="TextBox 3">
            <a:extLst>
              <a:ext uri="{FF2B5EF4-FFF2-40B4-BE49-F238E27FC236}">
                <a16:creationId xmlns:a16="http://schemas.microsoft.com/office/drawing/2014/main" id="{15E1BDBC-CBA8-498D-8D7C-D3DE25C1BA9B}"/>
              </a:ext>
            </a:extLst>
          </p:cNvPr>
          <p:cNvSpPr txBox="1">
            <a:spLocks noChangeArrowheads="1"/>
          </p:cNvSpPr>
          <p:nvPr/>
        </p:nvSpPr>
        <p:spPr bwMode="auto">
          <a:xfrm>
            <a:off x="381000" y="5410200"/>
            <a:ext cx="6172200" cy="523220"/>
          </a:xfrm>
          <a:prstGeom prst="rect">
            <a:avLst/>
          </a:prstGeom>
          <a:noFill/>
          <a:ln>
            <a:noFill/>
          </a:ln>
          <a:effectLst>
            <a:reflection blurRad="139700" stA="33000" endPos="49000" dist="50800" dir="5400000" sy="-100000" algn="bl" rotWithShape="0"/>
          </a:effectLst>
          <a:scene3d>
            <a:camera prst="orthographicFront">
              <a:rot lat="0" lon="0" rev="0"/>
            </a:camera>
            <a:lightRig rig="threePt" dir="t"/>
          </a:scene3d>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2800" b="1" dirty="0">
                <a:hlinkClick r:id="rId5" action="ppaction://hlinkfile"/>
              </a:rPr>
              <a:t>www.scotsman-ice.com/service</a:t>
            </a:r>
            <a:endParaRPr lang="en-US" altLang="en-US" sz="2800" b="1" dirty="0"/>
          </a:p>
        </p:txBody>
      </p:sp>
      <p:cxnSp>
        <p:nvCxnSpPr>
          <p:cNvPr id="12" name="Straight Arrow Connector 11">
            <a:extLst>
              <a:ext uri="{FF2B5EF4-FFF2-40B4-BE49-F238E27FC236}">
                <a16:creationId xmlns:a16="http://schemas.microsoft.com/office/drawing/2014/main" id="{76E0AE86-EBBD-431A-9A14-A58068CB84D7}"/>
              </a:ext>
            </a:extLst>
          </p:cNvPr>
          <p:cNvCxnSpPr>
            <a:cxnSpLocks/>
          </p:cNvCxnSpPr>
          <p:nvPr/>
        </p:nvCxnSpPr>
        <p:spPr>
          <a:xfrm>
            <a:off x="5121760" y="1996314"/>
            <a:ext cx="1046085" cy="6600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0174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Installation</a:t>
            </a:r>
          </a:p>
        </p:txBody>
      </p:sp>
      <p:sp>
        <p:nvSpPr>
          <p:cNvPr id="5" name="Content Placeholder 4"/>
          <p:cNvSpPr>
            <a:spLocks noGrp="1"/>
          </p:cNvSpPr>
          <p:nvPr>
            <p:ph idx="1"/>
          </p:nvPr>
        </p:nvSpPr>
        <p:spPr/>
        <p:txBody>
          <a:bodyPr>
            <a:normAutofit/>
          </a:bodyPr>
          <a:lstStyle/>
          <a:p>
            <a:r>
              <a:rPr lang="en-US" sz="2800" dirty="0">
                <a:solidFill>
                  <a:schemeClr val="tx2">
                    <a:lumMod val="50000"/>
                  </a:schemeClr>
                </a:solidFill>
              </a:rPr>
              <a:t>Place in planned location</a:t>
            </a:r>
          </a:p>
          <a:p>
            <a:pPr lvl="1"/>
            <a:r>
              <a:rPr lang="en-US" sz="2400" dirty="0">
                <a:solidFill>
                  <a:schemeClr val="tx2">
                    <a:lumMod val="50000"/>
                  </a:schemeClr>
                </a:solidFill>
              </a:rPr>
              <a:t>Must have water, drain and power nearby</a:t>
            </a:r>
          </a:p>
          <a:p>
            <a:r>
              <a:rPr lang="en-US" sz="2800" dirty="0">
                <a:solidFill>
                  <a:schemeClr val="tx2">
                    <a:lumMod val="50000"/>
                  </a:schemeClr>
                </a:solidFill>
              </a:rPr>
              <a:t>Level the unit</a:t>
            </a:r>
          </a:p>
          <a:p>
            <a:pPr lvl="1"/>
            <a:r>
              <a:rPr lang="en-US" sz="2400" dirty="0">
                <a:solidFill>
                  <a:schemeClr val="tx2">
                    <a:lumMod val="50000"/>
                  </a:schemeClr>
                </a:solidFill>
              </a:rPr>
              <a:t>Use the included legs</a:t>
            </a:r>
          </a:p>
          <a:p>
            <a:pPr lvl="2"/>
            <a:r>
              <a:rPr lang="en-US" sz="2000" dirty="0">
                <a:solidFill>
                  <a:schemeClr val="tx2">
                    <a:lumMod val="50000"/>
                  </a:schemeClr>
                </a:solidFill>
              </a:rPr>
              <a:t>Leg thread is 5/8 – 11</a:t>
            </a:r>
          </a:p>
          <a:p>
            <a:pPr lvl="1"/>
            <a:r>
              <a:rPr lang="en-US" sz="2400" dirty="0">
                <a:solidFill>
                  <a:schemeClr val="tx2">
                    <a:lumMod val="50000"/>
                  </a:schemeClr>
                </a:solidFill>
              </a:rPr>
              <a:t>Or seal the cabinet to the floor </a:t>
            </a:r>
          </a:p>
          <a:p>
            <a:pPr lvl="2"/>
            <a:r>
              <a:rPr lang="en-US" sz="2000" dirty="0">
                <a:solidFill>
                  <a:schemeClr val="tx2">
                    <a:lumMod val="50000"/>
                  </a:schemeClr>
                </a:solidFill>
              </a:rPr>
              <a:t>Rubber bumpers on the bottom reduces floor damage </a:t>
            </a:r>
          </a:p>
        </p:txBody>
      </p:sp>
    </p:spTree>
    <p:extLst>
      <p:ext uri="{BB962C8B-B14F-4D97-AF65-F5344CB8AC3E}">
        <p14:creationId xmlns:p14="http://schemas.microsoft.com/office/powerpoint/2010/main" val="3409089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Pre-Start Check</a:t>
            </a:r>
          </a:p>
        </p:txBody>
      </p:sp>
      <p:sp>
        <p:nvSpPr>
          <p:cNvPr id="5" name="Content Placeholder 4"/>
          <p:cNvSpPr>
            <a:spLocks noGrp="1"/>
          </p:cNvSpPr>
          <p:nvPr>
            <p:ph idx="1"/>
          </p:nvPr>
        </p:nvSpPr>
        <p:spPr/>
        <p:txBody>
          <a:bodyPr>
            <a:normAutofit/>
          </a:bodyPr>
          <a:lstStyle/>
          <a:p>
            <a:r>
              <a:rPr lang="en-US" sz="2800" dirty="0">
                <a:solidFill>
                  <a:schemeClr val="tx2">
                    <a:lumMod val="50000"/>
                  </a:schemeClr>
                </a:solidFill>
              </a:rPr>
              <a:t>Remove front panel</a:t>
            </a:r>
          </a:p>
          <a:p>
            <a:r>
              <a:rPr lang="en-US" sz="2800" dirty="0">
                <a:solidFill>
                  <a:schemeClr val="tx2">
                    <a:lumMod val="50000"/>
                  </a:schemeClr>
                </a:solidFill>
              </a:rPr>
              <a:t>Remove shipping block under fan motor bracket</a:t>
            </a:r>
          </a:p>
          <a:p>
            <a:r>
              <a:rPr lang="en-US" sz="2800" dirty="0">
                <a:solidFill>
                  <a:schemeClr val="tx2">
                    <a:lumMod val="50000"/>
                  </a:schemeClr>
                </a:solidFill>
              </a:rPr>
              <a:t>Check for any other shipping materials</a:t>
            </a:r>
          </a:p>
        </p:txBody>
      </p:sp>
    </p:spTree>
    <p:extLst>
      <p:ext uri="{BB962C8B-B14F-4D97-AF65-F5344CB8AC3E}">
        <p14:creationId xmlns:p14="http://schemas.microsoft.com/office/powerpoint/2010/main" val="3382763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Installation – Start up</a:t>
            </a:r>
          </a:p>
        </p:txBody>
      </p:sp>
      <p:sp>
        <p:nvSpPr>
          <p:cNvPr id="5" name="Content Placeholder 4"/>
          <p:cNvSpPr>
            <a:spLocks noGrp="1"/>
          </p:cNvSpPr>
          <p:nvPr>
            <p:ph idx="1"/>
          </p:nvPr>
        </p:nvSpPr>
        <p:spPr>
          <a:xfrm>
            <a:off x="457200" y="1143000"/>
            <a:ext cx="8229600" cy="4876799"/>
          </a:xfrm>
        </p:spPr>
        <p:txBody>
          <a:bodyPr>
            <a:normAutofit/>
          </a:bodyPr>
          <a:lstStyle/>
          <a:p>
            <a:r>
              <a:rPr lang="en-US" sz="2800" dirty="0">
                <a:solidFill>
                  <a:schemeClr val="tx2">
                    <a:lumMod val="50000"/>
                  </a:schemeClr>
                </a:solidFill>
              </a:rPr>
              <a:t>Turn on water supply</a:t>
            </a:r>
          </a:p>
          <a:p>
            <a:pPr lvl="1"/>
            <a:r>
              <a:rPr lang="en-US" sz="2400" dirty="0">
                <a:solidFill>
                  <a:schemeClr val="tx2">
                    <a:lumMod val="50000"/>
                  </a:schemeClr>
                </a:solidFill>
              </a:rPr>
              <a:t>Confirm no leaks</a:t>
            </a:r>
          </a:p>
          <a:p>
            <a:r>
              <a:rPr lang="en-US" sz="2800" dirty="0">
                <a:solidFill>
                  <a:schemeClr val="tx2">
                    <a:lumMod val="50000"/>
                  </a:schemeClr>
                </a:solidFill>
              </a:rPr>
              <a:t>Connect power, move master switch to ON</a:t>
            </a:r>
          </a:p>
          <a:p>
            <a:pPr lvl="1"/>
            <a:r>
              <a:rPr lang="en-US" sz="2400" dirty="0">
                <a:solidFill>
                  <a:schemeClr val="tx2">
                    <a:lumMod val="50000"/>
                  </a:schemeClr>
                </a:solidFill>
              </a:rPr>
              <a:t>Anti-Slush light blinks for 90 seconds</a:t>
            </a:r>
          </a:p>
          <a:p>
            <a:pPr lvl="1"/>
            <a:r>
              <a:rPr lang="en-US" sz="2400" dirty="0">
                <a:solidFill>
                  <a:schemeClr val="tx2">
                    <a:lumMod val="50000"/>
                  </a:schemeClr>
                </a:solidFill>
              </a:rPr>
              <a:t>After that, the unit will move to Harvest mode for 90 seconds</a:t>
            </a:r>
          </a:p>
          <a:p>
            <a:pPr lvl="2"/>
            <a:r>
              <a:rPr lang="en-US" sz="2000" dirty="0">
                <a:solidFill>
                  <a:schemeClr val="tx2">
                    <a:lumMod val="50000"/>
                  </a:schemeClr>
                </a:solidFill>
              </a:rPr>
              <a:t>Water flows in</a:t>
            </a:r>
          </a:p>
          <a:p>
            <a:pPr lvl="2"/>
            <a:r>
              <a:rPr lang="en-US" sz="2000" dirty="0">
                <a:solidFill>
                  <a:schemeClr val="tx2">
                    <a:lumMod val="50000"/>
                  </a:schemeClr>
                </a:solidFill>
              </a:rPr>
              <a:t>Compressor turns on</a:t>
            </a:r>
          </a:p>
          <a:p>
            <a:pPr lvl="2"/>
            <a:r>
              <a:rPr lang="en-US" sz="2000" dirty="0">
                <a:solidFill>
                  <a:schemeClr val="tx2">
                    <a:lumMod val="50000"/>
                  </a:schemeClr>
                </a:solidFill>
              </a:rPr>
              <a:t>Hot gas valve opens</a:t>
            </a:r>
          </a:p>
          <a:p>
            <a:r>
              <a:rPr lang="en-US" sz="2800" dirty="0">
                <a:solidFill>
                  <a:schemeClr val="tx2">
                    <a:lumMod val="50000"/>
                  </a:schemeClr>
                </a:solidFill>
              </a:rPr>
              <a:t>Freeze begins- pump and fan turns ON</a:t>
            </a:r>
          </a:p>
          <a:p>
            <a:pPr lvl="1"/>
            <a:r>
              <a:rPr lang="en-US" sz="2400" dirty="0">
                <a:solidFill>
                  <a:schemeClr val="tx2">
                    <a:lumMod val="50000"/>
                  </a:schemeClr>
                </a:solidFill>
              </a:rPr>
              <a:t>Water and hot gas valves turn OFF</a:t>
            </a:r>
          </a:p>
        </p:txBody>
      </p:sp>
    </p:spTree>
    <p:extLst>
      <p:ext uri="{BB962C8B-B14F-4D97-AF65-F5344CB8AC3E}">
        <p14:creationId xmlns:p14="http://schemas.microsoft.com/office/powerpoint/2010/main" val="2003460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Installation – Start up</a:t>
            </a:r>
          </a:p>
        </p:txBody>
      </p:sp>
      <p:sp>
        <p:nvSpPr>
          <p:cNvPr id="5" name="Content Placeholder 4"/>
          <p:cNvSpPr>
            <a:spLocks noGrp="1"/>
          </p:cNvSpPr>
          <p:nvPr>
            <p:ph idx="1"/>
          </p:nvPr>
        </p:nvSpPr>
        <p:spPr>
          <a:xfrm>
            <a:off x="457200" y="1143000"/>
            <a:ext cx="8229600" cy="4876799"/>
          </a:xfrm>
        </p:spPr>
        <p:txBody>
          <a:bodyPr>
            <a:normAutofit/>
          </a:bodyPr>
          <a:lstStyle/>
          <a:p>
            <a:r>
              <a:rPr lang="en-US" altLang="en-US" sz="2800" dirty="0">
                <a:solidFill>
                  <a:schemeClr val="tx2">
                    <a:lumMod val="50000"/>
                  </a:schemeClr>
                </a:solidFill>
              </a:rPr>
              <a:t>Check bin control for shut off</a:t>
            </a:r>
          </a:p>
          <a:p>
            <a:pPr lvl="1"/>
            <a:r>
              <a:rPr lang="en-US" altLang="en-US" sz="2400" dirty="0">
                <a:solidFill>
                  <a:schemeClr val="tx2">
                    <a:lumMod val="50000"/>
                  </a:schemeClr>
                </a:solidFill>
              </a:rPr>
              <a:t>Move flap to closed and then open</a:t>
            </a:r>
          </a:p>
          <a:p>
            <a:pPr lvl="1"/>
            <a:r>
              <a:rPr lang="en-US" altLang="en-US" sz="2400" dirty="0">
                <a:solidFill>
                  <a:schemeClr val="tx2">
                    <a:lumMod val="50000"/>
                  </a:schemeClr>
                </a:solidFill>
              </a:rPr>
              <a:t>See the Bin Full light blink</a:t>
            </a:r>
          </a:p>
          <a:p>
            <a:r>
              <a:rPr lang="en-US" altLang="en-US" sz="2800" dirty="0">
                <a:solidFill>
                  <a:schemeClr val="tx2">
                    <a:lumMod val="50000"/>
                  </a:schemeClr>
                </a:solidFill>
              </a:rPr>
              <a:t>Pour water in bin, check draining</a:t>
            </a:r>
          </a:p>
          <a:p>
            <a:r>
              <a:rPr lang="en-US" altLang="en-US" sz="2800" dirty="0">
                <a:solidFill>
                  <a:schemeClr val="tx2">
                    <a:lumMod val="50000"/>
                  </a:schemeClr>
                </a:solidFill>
              </a:rPr>
              <a:t>Return front panel to unit</a:t>
            </a:r>
          </a:p>
          <a:p>
            <a:endParaRPr lang="en-US" sz="2400" dirty="0">
              <a:solidFill>
                <a:schemeClr val="tx2">
                  <a:lumMod val="50000"/>
                </a:schemeClr>
              </a:solidFill>
            </a:endParaRPr>
          </a:p>
        </p:txBody>
      </p:sp>
    </p:spTree>
    <p:extLst>
      <p:ext uri="{BB962C8B-B14F-4D97-AF65-F5344CB8AC3E}">
        <p14:creationId xmlns:p14="http://schemas.microsoft.com/office/powerpoint/2010/main" val="4165024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Controller</a:t>
            </a:r>
          </a:p>
        </p:txBody>
      </p:sp>
      <p:sp>
        <p:nvSpPr>
          <p:cNvPr id="5" name="Content Placeholder 4"/>
          <p:cNvSpPr>
            <a:spLocks noGrp="1"/>
          </p:cNvSpPr>
          <p:nvPr>
            <p:ph idx="1"/>
          </p:nvPr>
        </p:nvSpPr>
        <p:spPr>
          <a:xfrm>
            <a:off x="457200" y="1143000"/>
            <a:ext cx="8229600" cy="4876799"/>
          </a:xfrm>
        </p:spPr>
        <p:txBody>
          <a:bodyPr>
            <a:normAutofit/>
          </a:bodyPr>
          <a:lstStyle/>
          <a:p>
            <a:r>
              <a:rPr lang="en-US" altLang="en-US" sz="2800" dirty="0">
                <a:solidFill>
                  <a:schemeClr val="tx2">
                    <a:lumMod val="50000"/>
                  </a:schemeClr>
                </a:solidFill>
              </a:rPr>
              <a:t>Four Status Lights</a:t>
            </a:r>
          </a:p>
          <a:p>
            <a:pPr lvl="1"/>
            <a:r>
              <a:rPr lang="en-US" altLang="en-US" sz="2400" dirty="0">
                <a:solidFill>
                  <a:schemeClr val="tx2">
                    <a:lumMod val="50000"/>
                  </a:schemeClr>
                </a:solidFill>
              </a:rPr>
              <a:t>Timer</a:t>
            </a:r>
          </a:p>
          <a:p>
            <a:pPr lvl="1"/>
            <a:r>
              <a:rPr lang="en-US" altLang="en-US" sz="2400" dirty="0">
                <a:solidFill>
                  <a:schemeClr val="tx2">
                    <a:lumMod val="50000"/>
                  </a:schemeClr>
                </a:solidFill>
              </a:rPr>
              <a:t>Freeze</a:t>
            </a:r>
          </a:p>
          <a:p>
            <a:pPr lvl="1"/>
            <a:r>
              <a:rPr lang="en-US" altLang="en-US" sz="2400" dirty="0">
                <a:solidFill>
                  <a:schemeClr val="tx2">
                    <a:lumMod val="50000"/>
                  </a:schemeClr>
                </a:solidFill>
              </a:rPr>
              <a:t>Bin Full</a:t>
            </a:r>
          </a:p>
          <a:p>
            <a:pPr lvl="1"/>
            <a:r>
              <a:rPr lang="en-US" altLang="en-US" sz="2400" dirty="0">
                <a:solidFill>
                  <a:schemeClr val="tx2">
                    <a:lumMod val="50000"/>
                  </a:schemeClr>
                </a:solidFill>
              </a:rPr>
              <a:t>Anti-Slush</a:t>
            </a:r>
          </a:p>
          <a:p>
            <a:r>
              <a:rPr lang="en-US" altLang="en-US" sz="2800" dirty="0">
                <a:solidFill>
                  <a:schemeClr val="tx2">
                    <a:lumMod val="50000"/>
                  </a:schemeClr>
                </a:solidFill>
              </a:rPr>
              <a:t>Ice Bridge Thickness Degree Lights</a:t>
            </a:r>
          </a:p>
          <a:p>
            <a:pPr lvl="1"/>
            <a:r>
              <a:rPr lang="en-US" altLang="en-US" sz="2400" dirty="0">
                <a:solidFill>
                  <a:schemeClr val="tx2">
                    <a:lumMod val="50000"/>
                  </a:schemeClr>
                </a:solidFill>
              </a:rPr>
              <a:t>More lights = Thicker Ice</a:t>
            </a:r>
          </a:p>
          <a:p>
            <a:pPr marL="0" indent="0">
              <a:buNone/>
            </a:pPr>
            <a:endParaRPr lang="en-US" sz="2400" dirty="0">
              <a:solidFill>
                <a:schemeClr val="tx2">
                  <a:lumMod val="50000"/>
                </a:schemeClr>
              </a:solidFill>
            </a:endParaRPr>
          </a:p>
        </p:txBody>
      </p:sp>
      <p:pic>
        <p:nvPicPr>
          <p:cNvPr id="6" name="Picture 6">
            <a:extLst>
              <a:ext uri="{FF2B5EF4-FFF2-40B4-BE49-F238E27FC236}">
                <a16:creationId xmlns:a16="http://schemas.microsoft.com/office/drawing/2014/main" id="{32506A2E-02CB-4C54-B3E5-E89412FBB89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940011"/>
            <a:ext cx="3590925" cy="248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68977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Ice Thickness Degree Lights</a:t>
            </a:r>
          </a:p>
        </p:txBody>
      </p:sp>
      <p:sp>
        <p:nvSpPr>
          <p:cNvPr id="5" name="Content Placeholder 4"/>
          <p:cNvSpPr>
            <a:spLocks noGrp="1"/>
          </p:cNvSpPr>
          <p:nvPr>
            <p:ph idx="1"/>
          </p:nvPr>
        </p:nvSpPr>
        <p:spPr>
          <a:xfrm>
            <a:off x="457200" y="1143000"/>
            <a:ext cx="8229600" cy="4876799"/>
          </a:xfrm>
        </p:spPr>
        <p:txBody>
          <a:bodyPr>
            <a:normAutofit/>
          </a:bodyPr>
          <a:lstStyle/>
          <a:p>
            <a:pPr>
              <a:defRPr/>
            </a:pPr>
            <a:r>
              <a:rPr lang="en-US" sz="2800" dirty="0">
                <a:solidFill>
                  <a:schemeClr val="tx2">
                    <a:lumMod val="50000"/>
                  </a:schemeClr>
                </a:solidFill>
              </a:rPr>
              <a:t>10 settings on 5 lights</a:t>
            </a:r>
          </a:p>
          <a:p>
            <a:pPr>
              <a:defRPr/>
            </a:pPr>
            <a:r>
              <a:rPr lang="en-US" sz="2800" dirty="0">
                <a:solidFill>
                  <a:schemeClr val="tx2">
                    <a:lumMod val="50000"/>
                  </a:schemeClr>
                </a:solidFill>
              </a:rPr>
              <a:t>1 blinking is minimum, 5 steady is maximum</a:t>
            </a:r>
          </a:p>
          <a:p>
            <a:pPr marL="576262" lvl="1" indent="0">
              <a:buFontTx/>
              <a:buNone/>
              <a:defRPr/>
            </a:pPr>
            <a:r>
              <a:rPr lang="en-US" sz="2400" dirty="0">
                <a:solidFill>
                  <a:schemeClr val="tx2">
                    <a:lumMod val="50000"/>
                  </a:schemeClr>
                </a:solidFill>
              </a:rPr>
              <a:t>– Steady light = 2</a:t>
            </a:r>
          </a:p>
          <a:p>
            <a:pPr marL="576262" lvl="1" indent="0">
              <a:buFontTx/>
              <a:buNone/>
              <a:defRPr/>
            </a:pPr>
            <a:r>
              <a:rPr lang="en-US" sz="2400" dirty="0">
                <a:solidFill>
                  <a:schemeClr val="tx2">
                    <a:lumMod val="50000"/>
                  </a:schemeClr>
                </a:solidFill>
              </a:rPr>
              <a:t>– Blinking light = 1</a:t>
            </a:r>
          </a:p>
          <a:p>
            <a:pPr>
              <a:defRPr/>
            </a:pPr>
            <a:r>
              <a:rPr lang="en-US" sz="2800" dirty="0">
                <a:solidFill>
                  <a:schemeClr val="tx2">
                    <a:lumMod val="50000"/>
                  </a:schemeClr>
                </a:solidFill>
              </a:rPr>
              <a:t>Examples</a:t>
            </a:r>
          </a:p>
          <a:p>
            <a:pPr lvl="1">
              <a:defRPr/>
            </a:pPr>
            <a:r>
              <a:rPr lang="en-US" sz="2400" dirty="0">
                <a:solidFill>
                  <a:schemeClr val="tx2">
                    <a:lumMod val="50000"/>
                  </a:schemeClr>
                </a:solidFill>
              </a:rPr>
              <a:t>3 lights on steady = 6</a:t>
            </a:r>
          </a:p>
          <a:p>
            <a:pPr lvl="1">
              <a:defRPr/>
            </a:pPr>
            <a:r>
              <a:rPr lang="en-US" sz="2400" dirty="0">
                <a:solidFill>
                  <a:schemeClr val="tx2">
                    <a:lumMod val="50000"/>
                  </a:schemeClr>
                </a:solidFill>
              </a:rPr>
              <a:t>3 lights steady, 1 blinking = 7</a:t>
            </a:r>
          </a:p>
          <a:p>
            <a:pPr>
              <a:defRPr/>
            </a:pPr>
            <a:r>
              <a:rPr lang="en-US" sz="2800" dirty="0">
                <a:solidFill>
                  <a:schemeClr val="tx2">
                    <a:lumMod val="50000"/>
                  </a:schemeClr>
                </a:solidFill>
              </a:rPr>
              <a:t>Adjust before timer light is on or wait till next cycle</a:t>
            </a:r>
            <a:endParaRPr lang="en-US" altLang="en-US" sz="2800" baseline="30000" dirty="0">
              <a:solidFill>
                <a:schemeClr val="tx2">
                  <a:lumMod val="50000"/>
                </a:schemeClr>
              </a:solidFill>
            </a:endParaRPr>
          </a:p>
          <a:p>
            <a:endParaRPr lang="en-US" sz="2000" dirty="0">
              <a:solidFill>
                <a:schemeClr val="tx2">
                  <a:lumMod val="50000"/>
                </a:schemeClr>
              </a:solidFill>
            </a:endParaRPr>
          </a:p>
        </p:txBody>
      </p:sp>
    </p:spTree>
    <p:extLst>
      <p:ext uri="{BB962C8B-B14F-4D97-AF65-F5344CB8AC3E}">
        <p14:creationId xmlns:p14="http://schemas.microsoft.com/office/powerpoint/2010/main" val="42144585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Normal Bin Full</a:t>
            </a:r>
          </a:p>
        </p:txBody>
      </p:sp>
      <p:pic>
        <p:nvPicPr>
          <p:cNvPr id="6" name="Picture 4">
            <a:extLst>
              <a:ext uri="{FF2B5EF4-FFF2-40B4-BE49-F238E27FC236}">
                <a16:creationId xmlns:a16="http://schemas.microsoft.com/office/drawing/2014/main" id="{8CF3D033-55AE-4157-890A-7126FF2E68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7775" y="1028700"/>
            <a:ext cx="6648450" cy="443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16426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UC2024 Operation</a:t>
            </a:r>
          </a:p>
        </p:txBody>
      </p:sp>
      <p:sp>
        <p:nvSpPr>
          <p:cNvPr id="3" name="Content Placeholder 2">
            <a:extLst>
              <a:ext uri="{FF2B5EF4-FFF2-40B4-BE49-F238E27FC236}">
                <a16:creationId xmlns:a16="http://schemas.microsoft.com/office/drawing/2014/main" id="{406ED397-8909-4380-A0A1-C5BC1FFEE21F}"/>
              </a:ext>
            </a:extLst>
          </p:cNvPr>
          <p:cNvSpPr>
            <a:spLocks noGrp="1"/>
          </p:cNvSpPr>
          <p:nvPr>
            <p:ph idx="1"/>
          </p:nvPr>
        </p:nvSpPr>
        <p:spPr>
          <a:xfrm>
            <a:off x="457200" y="5410201"/>
            <a:ext cx="5715000" cy="533399"/>
          </a:xfrm>
        </p:spPr>
        <p:txBody>
          <a:bodyPr>
            <a:normAutofit lnSpcReduction="10000"/>
          </a:bodyPr>
          <a:lstStyle/>
          <a:p>
            <a:pPr marL="0" indent="0">
              <a:buNone/>
            </a:pPr>
            <a:r>
              <a:rPr lang="en-US" dirty="0">
                <a:solidFill>
                  <a:schemeClr val="tx2">
                    <a:lumMod val="50000"/>
                  </a:schemeClr>
                </a:solidFill>
              </a:rPr>
              <a:t>Data is for </a:t>
            </a:r>
            <a:r>
              <a:rPr lang="en-US" b="1" dirty="0">
                <a:solidFill>
                  <a:schemeClr val="tx2">
                    <a:lumMod val="50000"/>
                  </a:schemeClr>
                </a:solidFill>
              </a:rPr>
              <a:t>new, clean</a:t>
            </a:r>
            <a:r>
              <a:rPr lang="en-US" dirty="0">
                <a:solidFill>
                  <a:schemeClr val="tx2">
                    <a:lumMod val="50000"/>
                  </a:schemeClr>
                </a:solidFill>
              </a:rPr>
              <a:t> machines</a:t>
            </a:r>
          </a:p>
        </p:txBody>
      </p:sp>
      <p:graphicFrame>
        <p:nvGraphicFramePr>
          <p:cNvPr id="6" name="Content Placeholder 6">
            <a:extLst>
              <a:ext uri="{FF2B5EF4-FFF2-40B4-BE49-F238E27FC236}">
                <a16:creationId xmlns:a16="http://schemas.microsoft.com/office/drawing/2014/main" id="{440FCF65-A471-4188-978A-92B5865C06D1}"/>
              </a:ext>
            </a:extLst>
          </p:cNvPr>
          <p:cNvGraphicFramePr>
            <a:graphicFrameLocks/>
          </p:cNvGraphicFramePr>
          <p:nvPr>
            <p:extLst>
              <p:ext uri="{D42A27DB-BD31-4B8C-83A1-F6EECF244321}">
                <p14:modId xmlns:p14="http://schemas.microsoft.com/office/powerpoint/2010/main" val="135529996"/>
              </p:ext>
            </p:extLst>
          </p:nvPr>
        </p:nvGraphicFramePr>
        <p:xfrm>
          <a:off x="152400" y="1371600"/>
          <a:ext cx="8839200" cy="2027239"/>
        </p:xfrm>
        <a:graphic>
          <a:graphicData uri="http://schemas.openxmlformats.org/drawingml/2006/table">
            <a:tbl>
              <a:tblPr firstRow="1" bandRow="1">
                <a:tableStyleId>{69012ECD-51FC-41F1-AA8D-1B2483CD663E}</a:tableStyleId>
              </a:tblPr>
              <a:tblGrid>
                <a:gridCol w="1295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195158">
                  <a:extLst>
                    <a:ext uri="{9D8B030D-6E8A-4147-A177-3AD203B41FA5}">
                      <a16:colId xmlns:a16="http://schemas.microsoft.com/office/drawing/2014/main" val="20003"/>
                    </a:ext>
                  </a:extLst>
                </a:gridCol>
                <a:gridCol w="1459821">
                  <a:extLst>
                    <a:ext uri="{9D8B030D-6E8A-4147-A177-3AD203B41FA5}">
                      <a16:colId xmlns:a16="http://schemas.microsoft.com/office/drawing/2014/main" val="20004"/>
                    </a:ext>
                  </a:extLst>
                </a:gridCol>
                <a:gridCol w="1459821">
                  <a:extLst>
                    <a:ext uri="{9D8B030D-6E8A-4147-A177-3AD203B41FA5}">
                      <a16:colId xmlns:a16="http://schemas.microsoft.com/office/drawing/2014/main" val="20005"/>
                    </a:ext>
                  </a:extLst>
                </a:gridCol>
              </a:tblGrid>
              <a:tr h="370912">
                <a:tc gridSpan="6">
                  <a:txBody>
                    <a:bodyPr/>
                    <a:lstStyle/>
                    <a:p>
                      <a:r>
                        <a:rPr lang="en-US" sz="1800" dirty="0"/>
                        <a:t>R-134a (PSIG)</a:t>
                      </a:r>
                    </a:p>
                  </a:txBody>
                  <a:tcPr marL="91434" marR="91434" marT="45729" marB="45729"/>
                </a:tc>
                <a:tc hMerge="1">
                  <a:txBody>
                    <a:bodyPr/>
                    <a:lstStyle/>
                    <a:p>
                      <a:endParaRPr lang="en-US" sz="1800" dirty="0"/>
                    </a:p>
                  </a:txBody>
                  <a:tcPr marT="45733" marB="45733">
                    <a:solidFill>
                      <a:schemeClr val="accent1"/>
                    </a:solidFill>
                  </a:tcPr>
                </a:tc>
                <a:tc hMerge="1">
                  <a:txBody>
                    <a:bodyPr/>
                    <a:lstStyle/>
                    <a:p>
                      <a:endParaRPr lang="en-US" dirty="0"/>
                    </a:p>
                  </a:txBody>
                  <a:tcPr>
                    <a:lnR w="12700" cap="flat" cmpd="sng" algn="ctr">
                      <a:solidFill>
                        <a:schemeClr val="tx1"/>
                      </a:solidFill>
                      <a:prstDash val="solid"/>
                      <a:round/>
                      <a:headEnd type="none" w="med" len="med"/>
                      <a:tailEnd type="none" w="med" len="med"/>
                    </a:lnR>
                  </a:tcPr>
                </a:tc>
                <a:tc hMerge="1">
                  <a:txBody>
                    <a:bodyPr/>
                    <a:lstStyle/>
                    <a:p>
                      <a:endParaRPr lang="en-US" dirty="0"/>
                    </a:p>
                  </a:txBody>
                  <a:tcPr/>
                </a:tc>
                <a:tc hMerge="1">
                  <a:txBody>
                    <a:bodyPr/>
                    <a:lstStyle/>
                    <a:p>
                      <a:endParaRPr lang="en-US" sz="1800" dirty="0"/>
                    </a:p>
                  </a:txBody>
                  <a:tcPr marL="91434" marR="91434" marT="45724" marB="45724">
                    <a:solidFill>
                      <a:schemeClr val="accent1"/>
                    </a:solidFill>
                  </a:tcPr>
                </a:tc>
                <a:tc hMerge="1">
                  <a:txBody>
                    <a:bodyPr/>
                    <a:lstStyle/>
                    <a:p>
                      <a:endParaRPr lang="en-US" sz="1800" dirty="0"/>
                    </a:p>
                  </a:txBody>
                  <a:tcPr marL="91434" marR="91434" marT="45724" marB="45724">
                    <a:solidFill>
                      <a:schemeClr val="accent1"/>
                    </a:solidFill>
                  </a:tcPr>
                </a:tc>
                <a:extLst>
                  <a:ext uri="{0D108BD9-81ED-4DB2-BD59-A6C34878D82A}">
                    <a16:rowId xmlns:a16="http://schemas.microsoft.com/office/drawing/2014/main" val="10000"/>
                  </a:ext>
                </a:extLst>
              </a:tr>
              <a:tr h="914503">
                <a:tc>
                  <a:txBody>
                    <a:bodyPr/>
                    <a:lstStyle/>
                    <a:p>
                      <a:r>
                        <a:rPr lang="en-US" sz="1800" dirty="0"/>
                        <a:t>Conditions</a:t>
                      </a:r>
                    </a:p>
                  </a:txBody>
                  <a:tcPr marL="91434" marR="91434" marT="45729" marB="45729"/>
                </a:tc>
                <a:tc>
                  <a:txBody>
                    <a:bodyPr/>
                    <a:lstStyle/>
                    <a:p>
                      <a:r>
                        <a:rPr lang="en-US" sz="1800" dirty="0"/>
                        <a:t>Suction, just before harvest</a:t>
                      </a:r>
                    </a:p>
                    <a:p>
                      <a:r>
                        <a:rPr lang="en-US" sz="1800" dirty="0"/>
                        <a:t>(minutes)</a:t>
                      </a:r>
                    </a:p>
                  </a:txBody>
                  <a:tcPr marL="91434" marR="91434" marT="45729" marB="45729"/>
                </a:tc>
                <a:tc>
                  <a:txBody>
                    <a:bodyPr/>
                    <a:lstStyle/>
                    <a:p>
                      <a:r>
                        <a:rPr lang="en-US" sz="1800" dirty="0"/>
                        <a:t>Max Discharge in harvest</a:t>
                      </a:r>
                    </a:p>
                    <a:p>
                      <a:r>
                        <a:rPr lang="en-US" sz="1800" dirty="0"/>
                        <a:t>(seconds)</a:t>
                      </a:r>
                    </a:p>
                  </a:txBody>
                  <a:tcPr marL="91434" marR="91434" marT="45729" marB="45729"/>
                </a:tc>
                <a:tc>
                  <a:txBody>
                    <a:bodyPr/>
                    <a:lstStyle/>
                    <a:p>
                      <a:r>
                        <a:rPr lang="en-US" sz="1800" dirty="0"/>
                        <a:t>Cycle Time (minutes)</a:t>
                      </a:r>
                    </a:p>
                  </a:txBody>
                  <a:tcPr marL="91434" marR="91434" marT="45729" marB="45729"/>
                </a:tc>
                <a:tc>
                  <a:txBody>
                    <a:bodyPr/>
                    <a:lstStyle/>
                    <a:p>
                      <a:r>
                        <a:rPr lang="en-US" sz="1800" dirty="0"/>
                        <a:t>Freeze Cycle (minutes)</a:t>
                      </a:r>
                    </a:p>
                  </a:txBody>
                  <a:tcPr marL="91434" marR="91434" marT="45729" marB="45729"/>
                </a:tc>
                <a:tc>
                  <a:txBody>
                    <a:bodyPr/>
                    <a:lstStyle/>
                    <a:p>
                      <a:r>
                        <a:rPr lang="en-US" sz="1800" dirty="0"/>
                        <a:t>Harvest Cycle (seconds)</a:t>
                      </a:r>
                    </a:p>
                  </a:txBody>
                  <a:tcPr marL="91434" marR="91434" marT="45729" marB="45729"/>
                </a:tc>
                <a:extLst>
                  <a:ext uri="{0D108BD9-81ED-4DB2-BD59-A6C34878D82A}">
                    <a16:rowId xmlns:a16="http://schemas.microsoft.com/office/drawing/2014/main" val="10001"/>
                  </a:ext>
                </a:extLst>
              </a:tr>
              <a:tr h="370912">
                <a:tc>
                  <a:txBody>
                    <a:bodyPr/>
                    <a:lstStyle/>
                    <a:p>
                      <a:r>
                        <a:rPr lang="en-US" sz="1800" dirty="0"/>
                        <a:t>70/50</a:t>
                      </a:r>
                    </a:p>
                  </a:txBody>
                  <a:tcPr marL="91434" marR="91434" marT="45729" marB="45729"/>
                </a:tc>
                <a:tc>
                  <a:txBody>
                    <a:bodyPr/>
                    <a:lstStyle/>
                    <a:p>
                      <a:r>
                        <a:rPr lang="en-US" sz="1800" dirty="0"/>
                        <a:t>6 - 7</a:t>
                      </a:r>
                    </a:p>
                  </a:txBody>
                  <a:tcPr marL="91434" marR="91434" marT="45729" marB="45729"/>
                </a:tc>
                <a:tc>
                  <a:txBody>
                    <a:bodyPr/>
                    <a:lstStyle/>
                    <a:p>
                      <a:r>
                        <a:rPr lang="en-US" sz="1800" dirty="0"/>
                        <a:t>48</a:t>
                      </a:r>
                    </a:p>
                  </a:txBody>
                  <a:tcPr marL="91434" marR="91434" marT="45729" marB="45729"/>
                </a:tc>
                <a:tc>
                  <a:txBody>
                    <a:bodyPr/>
                    <a:lstStyle/>
                    <a:p>
                      <a:r>
                        <a:rPr lang="en-US" sz="1800" dirty="0"/>
                        <a:t>15 - 16</a:t>
                      </a:r>
                    </a:p>
                  </a:txBody>
                  <a:tcPr marL="91434" marR="91434" marT="45729" marB="45729"/>
                </a:tc>
                <a:tc>
                  <a:txBody>
                    <a:bodyPr/>
                    <a:lstStyle/>
                    <a:p>
                      <a:r>
                        <a:rPr lang="en-US" sz="1800" dirty="0"/>
                        <a:t>14 - 15</a:t>
                      </a:r>
                    </a:p>
                  </a:txBody>
                  <a:tcPr marL="91434" marR="91434" marT="45729" marB="45729"/>
                </a:tc>
                <a:tc>
                  <a:txBody>
                    <a:bodyPr/>
                    <a:lstStyle/>
                    <a:p>
                      <a:r>
                        <a:rPr lang="en-US" sz="1800" dirty="0"/>
                        <a:t>50</a:t>
                      </a:r>
                    </a:p>
                  </a:txBody>
                  <a:tcPr marL="91434" marR="91434" marT="45729" marB="45729"/>
                </a:tc>
                <a:extLst>
                  <a:ext uri="{0D108BD9-81ED-4DB2-BD59-A6C34878D82A}">
                    <a16:rowId xmlns:a16="http://schemas.microsoft.com/office/drawing/2014/main" val="10002"/>
                  </a:ext>
                </a:extLst>
              </a:tr>
              <a:tr h="370912">
                <a:tc>
                  <a:txBody>
                    <a:bodyPr/>
                    <a:lstStyle/>
                    <a:p>
                      <a:r>
                        <a:rPr lang="en-US" sz="1800" dirty="0"/>
                        <a:t>90/70</a:t>
                      </a:r>
                    </a:p>
                  </a:txBody>
                  <a:tcPr marL="91434" marR="91434" marT="45729" marB="45729"/>
                </a:tc>
                <a:tc>
                  <a:txBody>
                    <a:bodyPr/>
                    <a:lstStyle/>
                    <a:p>
                      <a:r>
                        <a:rPr lang="en-US" sz="1800" dirty="0"/>
                        <a:t>6 - 7</a:t>
                      </a:r>
                    </a:p>
                  </a:txBody>
                  <a:tcPr marL="91434" marR="91434" marT="45729" marB="45729"/>
                </a:tc>
                <a:tc>
                  <a:txBody>
                    <a:bodyPr/>
                    <a:lstStyle/>
                    <a:p>
                      <a:r>
                        <a:rPr lang="en-US" sz="1800" dirty="0"/>
                        <a:t>60</a:t>
                      </a:r>
                    </a:p>
                  </a:txBody>
                  <a:tcPr marL="91434" marR="91434" marT="45729" marB="45729"/>
                </a:tc>
                <a:tc>
                  <a:txBody>
                    <a:bodyPr/>
                    <a:lstStyle/>
                    <a:p>
                      <a:r>
                        <a:rPr lang="en-US" sz="1800" dirty="0"/>
                        <a:t>19 - 20</a:t>
                      </a:r>
                    </a:p>
                  </a:txBody>
                  <a:tcPr marL="91434" marR="91434" marT="45729" marB="45729"/>
                </a:tc>
                <a:tc>
                  <a:txBody>
                    <a:bodyPr/>
                    <a:lstStyle/>
                    <a:p>
                      <a:r>
                        <a:rPr lang="en-US" sz="1800" dirty="0"/>
                        <a:t>18 - 19</a:t>
                      </a:r>
                    </a:p>
                  </a:txBody>
                  <a:tcPr marL="91434" marR="91434" marT="45729" marB="45729"/>
                </a:tc>
                <a:tc>
                  <a:txBody>
                    <a:bodyPr/>
                    <a:lstStyle/>
                    <a:p>
                      <a:r>
                        <a:rPr lang="en-US" sz="1800" dirty="0"/>
                        <a:t>35</a:t>
                      </a:r>
                    </a:p>
                  </a:txBody>
                  <a:tcPr marL="91434" marR="91434" marT="45729" marB="45729"/>
                </a:tc>
                <a:extLst>
                  <a:ext uri="{0D108BD9-81ED-4DB2-BD59-A6C34878D82A}">
                    <a16:rowId xmlns:a16="http://schemas.microsoft.com/office/drawing/2014/main" val="10003"/>
                  </a:ext>
                </a:extLst>
              </a:tr>
            </a:tbl>
          </a:graphicData>
        </a:graphic>
      </p:graphicFrame>
      <p:graphicFrame>
        <p:nvGraphicFramePr>
          <p:cNvPr id="7" name="Table 6">
            <a:extLst>
              <a:ext uri="{FF2B5EF4-FFF2-40B4-BE49-F238E27FC236}">
                <a16:creationId xmlns:a16="http://schemas.microsoft.com/office/drawing/2014/main" id="{DB87A38C-7FE8-4E89-B6EB-A22EC1E85EDB}"/>
              </a:ext>
            </a:extLst>
          </p:cNvPr>
          <p:cNvGraphicFramePr>
            <a:graphicFrameLocks noGrp="1"/>
          </p:cNvGraphicFramePr>
          <p:nvPr>
            <p:extLst>
              <p:ext uri="{D42A27DB-BD31-4B8C-83A1-F6EECF244321}">
                <p14:modId xmlns:p14="http://schemas.microsoft.com/office/powerpoint/2010/main" val="4060918700"/>
              </p:ext>
            </p:extLst>
          </p:nvPr>
        </p:nvGraphicFramePr>
        <p:xfrm>
          <a:off x="152400" y="3551239"/>
          <a:ext cx="4064000" cy="1011238"/>
        </p:xfrm>
        <a:graphic>
          <a:graphicData uri="http://schemas.openxmlformats.org/drawingml/2006/table">
            <a:tbl>
              <a:tblPr firstRow="1" bandRow="1">
                <a:tableStyleId>{69012ECD-51FC-41F1-AA8D-1B2483CD663E}</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tblGrid>
              <a:tr h="640436">
                <a:tc>
                  <a:txBody>
                    <a:bodyPr/>
                    <a:lstStyle/>
                    <a:p>
                      <a:r>
                        <a:rPr lang="en-US" sz="1800" dirty="0"/>
                        <a:t>Model</a:t>
                      </a:r>
                    </a:p>
                  </a:txBody>
                  <a:tcPr marT="45716" marB="45716"/>
                </a:tc>
                <a:tc>
                  <a:txBody>
                    <a:bodyPr/>
                    <a:lstStyle/>
                    <a:p>
                      <a:r>
                        <a:rPr lang="en-US" sz="1800" dirty="0"/>
                        <a:t>Compressor Amps</a:t>
                      </a:r>
                    </a:p>
                  </a:txBody>
                  <a:tcPr marT="45716" marB="45716"/>
                </a:tc>
                <a:extLst>
                  <a:ext uri="{0D108BD9-81ED-4DB2-BD59-A6C34878D82A}">
                    <a16:rowId xmlns:a16="http://schemas.microsoft.com/office/drawing/2014/main" val="10000"/>
                  </a:ext>
                </a:extLst>
              </a:tr>
              <a:tr h="370802">
                <a:tc>
                  <a:txBody>
                    <a:bodyPr/>
                    <a:lstStyle/>
                    <a:p>
                      <a:r>
                        <a:rPr lang="en-US" sz="1800" dirty="0"/>
                        <a:t>UC2024</a:t>
                      </a:r>
                    </a:p>
                  </a:txBody>
                  <a:tcPr marT="45716" marB="45716"/>
                </a:tc>
                <a:tc>
                  <a:txBody>
                    <a:bodyPr/>
                    <a:lstStyle/>
                    <a:p>
                      <a:r>
                        <a:rPr lang="en-US" sz="1800" dirty="0"/>
                        <a:t>6 – 6.5</a:t>
                      </a:r>
                    </a:p>
                  </a:txBody>
                  <a:tcPr marT="45716" marB="45716"/>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914129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UC2724 Operation</a:t>
            </a:r>
          </a:p>
        </p:txBody>
      </p:sp>
      <p:sp>
        <p:nvSpPr>
          <p:cNvPr id="3" name="Content Placeholder 2">
            <a:extLst>
              <a:ext uri="{FF2B5EF4-FFF2-40B4-BE49-F238E27FC236}">
                <a16:creationId xmlns:a16="http://schemas.microsoft.com/office/drawing/2014/main" id="{406ED397-8909-4380-A0A1-C5BC1FFEE21F}"/>
              </a:ext>
            </a:extLst>
          </p:cNvPr>
          <p:cNvSpPr>
            <a:spLocks noGrp="1"/>
          </p:cNvSpPr>
          <p:nvPr>
            <p:ph idx="1"/>
          </p:nvPr>
        </p:nvSpPr>
        <p:spPr>
          <a:xfrm>
            <a:off x="457200" y="5410201"/>
            <a:ext cx="5715000" cy="533399"/>
          </a:xfrm>
        </p:spPr>
        <p:txBody>
          <a:bodyPr>
            <a:normAutofit lnSpcReduction="10000"/>
          </a:bodyPr>
          <a:lstStyle/>
          <a:p>
            <a:pPr marL="0" indent="0">
              <a:buNone/>
            </a:pPr>
            <a:r>
              <a:rPr lang="en-US" dirty="0">
                <a:solidFill>
                  <a:schemeClr val="tx2">
                    <a:lumMod val="50000"/>
                  </a:schemeClr>
                </a:solidFill>
              </a:rPr>
              <a:t>Data is for </a:t>
            </a:r>
            <a:r>
              <a:rPr lang="en-US" b="1" dirty="0">
                <a:solidFill>
                  <a:schemeClr val="tx2">
                    <a:lumMod val="50000"/>
                  </a:schemeClr>
                </a:solidFill>
              </a:rPr>
              <a:t>new, clean</a:t>
            </a:r>
            <a:r>
              <a:rPr lang="en-US" dirty="0">
                <a:solidFill>
                  <a:schemeClr val="tx2">
                    <a:lumMod val="50000"/>
                  </a:schemeClr>
                </a:solidFill>
              </a:rPr>
              <a:t> machines</a:t>
            </a:r>
          </a:p>
        </p:txBody>
      </p:sp>
      <p:graphicFrame>
        <p:nvGraphicFramePr>
          <p:cNvPr id="8" name="Table 7">
            <a:extLst>
              <a:ext uri="{FF2B5EF4-FFF2-40B4-BE49-F238E27FC236}">
                <a16:creationId xmlns:a16="http://schemas.microsoft.com/office/drawing/2014/main" id="{B05B6F23-DC93-46D8-AF26-C4EA453E16A0}"/>
              </a:ext>
            </a:extLst>
          </p:cNvPr>
          <p:cNvGraphicFramePr>
            <a:graphicFrameLocks noGrp="1"/>
          </p:cNvGraphicFramePr>
          <p:nvPr>
            <p:extLst>
              <p:ext uri="{D42A27DB-BD31-4B8C-83A1-F6EECF244321}">
                <p14:modId xmlns:p14="http://schemas.microsoft.com/office/powerpoint/2010/main" val="2030473202"/>
              </p:ext>
            </p:extLst>
          </p:nvPr>
        </p:nvGraphicFramePr>
        <p:xfrm>
          <a:off x="152400" y="3560762"/>
          <a:ext cx="4064000" cy="1011238"/>
        </p:xfrm>
        <a:graphic>
          <a:graphicData uri="http://schemas.openxmlformats.org/drawingml/2006/table">
            <a:tbl>
              <a:tblPr firstRow="1" bandRow="1">
                <a:tableStyleId>{69012ECD-51FC-41F1-AA8D-1B2483CD663E}</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tblGrid>
              <a:tr h="640436">
                <a:tc>
                  <a:txBody>
                    <a:bodyPr/>
                    <a:lstStyle/>
                    <a:p>
                      <a:r>
                        <a:rPr lang="en-US" sz="1800" dirty="0"/>
                        <a:t>Model</a:t>
                      </a:r>
                    </a:p>
                  </a:txBody>
                  <a:tcPr marT="45716" marB="45716"/>
                </a:tc>
                <a:tc>
                  <a:txBody>
                    <a:bodyPr/>
                    <a:lstStyle/>
                    <a:p>
                      <a:r>
                        <a:rPr lang="en-US" sz="1800" dirty="0"/>
                        <a:t>Compressor Amps</a:t>
                      </a:r>
                    </a:p>
                  </a:txBody>
                  <a:tcPr marT="45716" marB="45716"/>
                </a:tc>
                <a:extLst>
                  <a:ext uri="{0D108BD9-81ED-4DB2-BD59-A6C34878D82A}">
                    <a16:rowId xmlns:a16="http://schemas.microsoft.com/office/drawing/2014/main" val="10000"/>
                  </a:ext>
                </a:extLst>
              </a:tr>
              <a:tr h="370802">
                <a:tc>
                  <a:txBody>
                    <a:bodyPr/>
                    <a:lstStyle/>
                    <a:p>
                      <a:r>
                        <a:rPr lang="en-US" sz="1800" dirty="0"/>
                        <a:t>UC2024</a:t>
                      </a:r>
                    </a:p>
                  </a:txBody>
                  <a:tcPr marT="45716" marB="45716"/>
                </a:tc>
                <a:tc>
                  <a:txBody>
                    <a:bodyPr/>
                    <a:lstStyle/>
                    <a:p>
                      <a:r>
                        <a:rPr lang="en-US" sz="1800" dirty="0"/>
                        <a:t>6 – 6.5</a:t>
                      </a:r>
                    </a:p>
                  </a:txBody>
                  <a:tcPr marT="45716" marB="45716"/>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52898935-E522-4CA5-89C4-97F335A12F6E}"/>
              </a:ext>
            </a:extLst>
          </p:cNvPr>
          <p:cNvGraphicFramePr>
            <a:graphicFrameLocks noGrp="1"/>
          </p:cNvGraphicFramePr>
          <p:nvPr>
            <p:extLst>
              <p:ext uri="{D42A27DB-BD31-4B8C-83A1-F6EECF244321}">
                <p14:modId xmlns:p14="http://schemas.microsoft.com/office/powerpoint/2010/main" val="2706978926"/>
              </p:ext>
            </p:extLst>
          </p:nvPr>
        </p:nvGraphicFramePr>
        <p:xfrm>
          <a:off x="152400" y="1371600"/>
          <a:ext cx="8839200" cy="2027239"/>
        </p:xfrm>
        <a:graphic>
          <a:graphicData uri="http://schemas.openxmlformats.org/drawingml/2006/table">
            <a:tbl>
              <a:tblPr firstRow="1" bandRow="1">
                <a:tableStyleId>{69012ECD-51FC-41F1-AA8D-1B2483CD663E}</a:tableStyleId>
              </a:tblPr>
              <a:tblGrid>
                <a:gridCol w="1486579">
                  <a:extLst>
                    <a:ext uri="{9D8B030D-6E8A-4147-A177-3AD203B41FA5}">
                      <a16:colId xmlns:a16="http://schemas.microsoft.com/office/drawing/2014/main" val="1412845393"/>
                    </a:ext>
                  </a:extLst>
                </a:gridCol>
                <a:gridCol w="1637621">
                  <a:extLst>
                    <a:ext uri="{9D8B030D-6E8A-4147-A177-3AD203B41FA5}">
                      <a16:colId xmlns:a16="http://schemas.microsoft.com/office/drawing/2014/main" val="1714686900"/>
                    </a:ext>
                  </a:extLst>
                </a:gridCol>
                <a:gridCol w="1600200">
                  <a:extLst>
                    <a:ext uri="{9D8B030D-6E8A-4147-A177-3AD203B41FA5}">
                      <a16:colId xmlns:a16="http://schemas.microsoft.com/office/drawing/2014/main" val="132729398"/>
                    </a:ext>
                  </a:extLst>
                </a:gridCol>
                <a:gridCol w="1195158">
                  <a:extLst>
                    <a:ext uri="{9D8B030D-6E8A-4147-A177-3AD203B41FA5}">
                      <a16:colId xmlns:a16="http://schemas.microsoft.com/office/drawing/2014/main" val="2951220740"/>
                    </a:ext>
                  </a:extLst>
                </a:gridCol>
                <a:gridCol w="1459821">
                  <a:extLst>
                    <a:ext uri="{9D8B030D-6E8A-4147-A177-3AD203B41FA5}">
                      <a16:colId xmlns:a16="http://schemas.microsoft.com/office/drawing/2014/main" val="882829932"/>
                    </a:ext>
                  </a:extLst>
                </a:gridCol>
                <a:gridCol w="1459821">
                  <a:extLst>
                    <a:ext uri="{9D8B030D-6E8A-4147-A177-3AD203B41FA5}">
                      <a16:colId xmlns:a16="http://schemas.microsoft.com/office/drawing/2014/main" val="1514463718"/>
                    </a:ext>
                  </a:extLst>
                </a:gridCol>
              </a:tblGrid>
              <a:tr h="370912">
                <a:tc gridSpan="6">
                  <a:txBody>
                    <a:bodyPr/>
                    <a:lstStyle/>
                    <a:p>
                      <a:r>
                        <a:rPr lang="en-US" sz="1800" dirty="0"/>
                        <a:t>R-134a (PSIG)</a:t>
                      </a:r>
                    </a:p>
                  </a:txBody>
                  <a:tcPr marL="91434" marR="91434" marT="45729" marB="45729"/>
                </a:tc>
                <a:tc hMerge="1">
                  <a:txBody>
                    <a:bodyPr/>
                    <a:lstStyle/>
                    <a:p>
                      <a:endParaRPr lang="en-US" sz="1800" dirty="0"/>
                    </a:p>
                  </a:txBody>
                  <a:tcPr marT="45733" marB="45733">
                    <a:solidFill>
                      <a:schemeClr val="accent1"/>
                    </a:solidFill>
                  </a:tcPr>
                </a:tc>
                <a:tc hMerge="1">
                  <a:txBody>
                    <a:bodyPr/>
                    <a:lstStyle/>
                    <a:p>
                      <a:endParaRPr lang="en-US" dirty="0"/>
                    </a:p>
                  </a:txBody>
                  <a:tcPr>
                    <a:lnR w="12700" cap="flat" cmpd="sng" algn="ctr">
                      <a:solidFill>
                        <a:schemeClr val="tx1"/>
                      </a:solidFill>
                      <a:prstDash val="solid"/>
                      <a:round/>
                      <a:headEnd type="none" w="med" len="med"/>
                      <a:tailEnd type="none" w="med" len="med"/>
                    </a:lnR>
                  </a:tcPr>
                </a:tc>
                <a:tc hMerge="1">
                  <a:txBody>
                    <a:bodyPr/>
                    <a:lstStyle/>
                    <a:p>
                      <a:endParaRPr lang="en-US" dirty="0"/>
                    </a:p>
                  </a:txBody>
                  <a:tcPr/>
                </a:tc>
                <a:tc hMerge="1">
                  <a:txBody>
                    <a:bodyPr/>
                    <a:lstStyle/>
                    <a:p>
                      <a:endParaRPr lang="en-US" sz="1800" dirty="0"/>
                    </a:p>
                  </a:txBody>
                  <a:tcPr marL="91434" marR="91434" marT="45724" marB="45724">
                    <a:solidFill>
                      <a:schemeClr val="accent1"/>
                    </a:solidFill>
                  </a:tcPr>
                </a:tc>
                <a:tc hMerge="1">
                  <a:txBody>
                    <a:bodyPr/>
                    <a:lstStyle/>
                    <a:p>
                      <a:endParaRPr lang="en-US" sz="1800" dirty="0"/>
                    </a:p>
                  </a:txBody>
                  <a:tcPr marL="91434" marR="91434" marT="45724" marB="45724">
                    <a:solidFill>
                      <a:schemeClr val="accent1"/>
                    </a:solidFill>
                  </a:tcPr>
                </a:tc>
                <a:extLst>
                  <a:ext uri="{0D108BD9-81ED-4DB2-BD59-A6C34878D82A}">
                    <a16:rowId xmlns:a16="http://schemas.microsoft.com/office/drawing/2014/main" val="2515398927"/>
                  </a:ext>
                </a:extLst>
              </a:tr>
              <a:tr h="914503">
                <a:tc>
                  <a:txBody>
                    <a:bodyPr/>
                    <a:lstStyle/>
                    <a:p>
                      <a:r>
                        <a:rPr lang="en-US" sz="1800" dirty="0"/>
                        <a:t>Conditions</a:t>
                      </a:r>
                    </a:p>
                  </a:txBody>
                  <a:tcPr marL="91434" marR="91434" marT="45729" marB="45729"/>
                </a:tc>
                <a:tc>
                  <a:txBody>
                    <a:bodyPr/>
                    <a:lstStyle/>
                    <a:p>
                      <a:r>
                        <a:rPr lang="en-US" sz="1800" dirty="0"/>
                        <a:t>Suction, just before harvest</a:t>
                      </a:r>
                    </a:p>
                    <a:p>
                      <a:r>
                        <a:rPr lang="en-US" sz="1800" dirty="0"/>
                        <a:t>(minutes)</a:t>
                      </a:r>
                    </a:p>
                  </a:txBody>
                  <a:tcPr marL="91434" marR="91434" marT="45729" marB="45729"/>
                </a:tc>
                <a:tc>
                  <a:txBody>
                    <a:bodyPr/>
                    <a:lstStyle/>
                    <a:p>
                      <a:r>
                        <a:rPr lang="en-US" sz="1800" dirty="0"/>
                        <a:t>Max Discharge in harvest</a:t>
                      </a:r>
                    </a:p>
                    <a:p>
                      <a:r>
                        <a:rPr lang="en-US" sz="1800" dirty="0"/>
                        <a:t>(seconds)</a:t>
                      </a:r>
                    </a:p>
                  </a:txBody>
                  <a:tcPr marL="91434" marR="91434" marT="45729" marB="45729"/>
                </a:tc>
                <a:tc>
                  <a:txBody>
                    <a:bodyPr/>
                    <a:lstStyle/>
                    <a:p>
                      <a:r>
                        <a:rPr lang="en-US" sz="1800" dirty="0"/>
                        <a:t>Cycle Time (minutes)</a:t>
                      </a:r>
                    </a:p>
                  </a:txBody>
                  <a:tcPr marL="91434" marR="91434" marT="45729" marB="45729"/>
                </a:tc>
                <a:tc>
                  <a:txBody>
                    <a:bodyPr/>
                    <a:lstStyle/>
                    <a:p>
                      <a:r>
                        <a:rPr lang="en-US" sz="1800" dirty="0"/>
                        <a:t>Freeze Cycle (minutes)</a:t>
                      </a:r>
                    </a:p>
                  </a:txBody>
                  <a:tcPr marL="91434" marR="91434" marT="45729" marB="45729"/>
                </a:tc>
                <a:tc>
                  <a:txBody>
                    <a:bodyPr/>
                    <a:lstStyle/>
                    <a:p>
                      <a:r>
                        <a:rPr lang="en-US" sz="1800" dirty="0"/>
                        <a:t>Harvest Cycle (seconds)</a:t>
                      </a:r>
                    </a:p>
                  </a:txBody>
                  <a:tcPr marL="91434" marR="91434" marT="45729" marB="45729"/>
                </a:tc>
                <a:extLst>
                  <a:ext uri="{0D108BD9-81ED-4DB2-BD59-A6C34878D82A}">
                    <a16:rowId xmlns:a16="http://schemas.microsoft.com/office/drawing/2014/main" val="2327853519"/>
                  </a:ext>
                </a:extLst>
              </a:tr>
              <a:tr h="370912">
                <a:tc>
                  <a:txBody>
                    <a:bodyPr/>
                    <a:lstStyle/>
                    <a:p>
                      <a:r>
                        <a:rPr lang="en-US" sz="1800" dirty="0"/>
                        <a:t>70/50</a:t>
                      </a:r>
                    </a:p>
                  </a:txBody>
                  <a:tcPr marL="91434" marR="91434" marT="45729" marB="45729"/>
                </a:tc>
                <a:tc>
                  <a:txBody>
                    <a:bodyPr/>
                    <a:lstStyle/>
                    <a:p>
                      <a:r>
                        <a:rPr lang="en-US" sz="1800" dirty="0"/>
                        <a:t>3 - 4</a:t>
                      </a:r>
                    </a:p>
                  </a:txBody>
                  <a:tcPr marL="91434" marR="91434" marT="45729" marB="45729"/>
                </a:tc>
                <a:tc>
                  <a:txBody>
                    <a:bodyPr/>
                    <a:lstStyle/>
                    <a:p>
                      <a:r>
                        <a:rPr lang="en-US" sz="1800" dirty="0"/>
                        <a:t>52 - 54</a:t>
                      </a:r>
                    </a:p>
                  </a:txBody>
                  <a:tcPr marL="91434" marR="91434" marT="45729" marB="45729"/>
                </a:tc>
                <a:tc>
                  <a:txBody>
                    <a:bodyPr/>
                    <a:lstStyle/>
                    <a:p>
                      <a:r>
                        <a:rPr lang="en-US" sz="1800" dirty="0"/>
                        <a:t>13 - 14</a:t>
                      </a:r>
                    </a:p>
                  </a:txBody>
                  <a:tcPr marL="91434" marR="91434" marT="45729" marB="45729"/>
                </a:tc>
                <a:tc>
                  <a:txBody>
                    <a:bodyPr/>
                    <a:lstStyle/>
                    <a:p>
                      <a:r>
                        <a:rPr lang="en-US" sz="1800" dirty="0"/>
                        <a:t>12 - 13</a:t>
                      </a:r>
                    </a:p>
                  </a:txBody>
                  <a:tcPr marL="91434" marR="91434" marT="45729" marB="45729"/>
                </a:tc>
                <a:tc>
                  <a:txBody>
                    <a:bodyPr/>
                    <a:lstStyle/>
                    <a:p>
                      <a:r>
                        <a:rPr lang="en-US" sz="1800" dirty="0"/>
                        <a:t>50</a:t>
                      </a:r>
                    </a:p>
                  </a:txBody>
                  <a:tcPr marL="91434" marR="91434" marT="45729" marB="45729"/>
                </a:tc>
                <a:extLst>
                  <a:ext uri="{0D108BD9-81ED-4DB2-BD59-A6C34878D82A}">
                    <a16:rowId xmlns:a16="http://schemas.microsoft.com/office/drawing/2014/main" val="1132418343"/>
                  </a:ext>
                </a:extLst>
              </a:tr>
              <a:tr h="370912">
                <a:tc>
                  <a:txBody>
                    <a:bodyPr/>
                    <a:lstStyle/>
                    <a:p>
                      <a:r>
                        <a:rPr lang="en-US" sz="1800" dirty="0"/>
                        <a:t>90/70</a:t>
                      </a:r>
                    </a:p>
                  </a:txBody>
                  <a:tcPr marL="91434" marR="91434" marT="45729" marB="45729"/>
                </a:tc>
                <a:tc>
                  <a:txBody>
                    <a:bodyPr/>
                    <a:lstStyle/>
                    <a:p>
                      <a:r>
                        <a:rPr lang="en-US" sz="1800" dirty="0"/>
                        <a:t>4 - 5</a:t>
                      </a:r>
                    </a:p>
                  </a:txBody>
                  <a:tcPr marL="91434" marR="91434" marT="45729" marB="45729"/>
                </a:tc>
                <a:tc>
                  <a:txBody>
                    <a:bodyPr/>
                    <a:lstStyle/>
                    <a:p>
                      <a:r>
                        <a:rPr lang="en-US" sz="1800" dirty="0"/>
                        <a:t>65 - 68</a:t>
                      </a:r>
                    </a:p>
                  </a:txBody>
                  <a:tcPr marL="91434" marR="91434" marT="45729" marB="45729"/>
                </a:tc>
                <a:tc>
                  <a:txBody>
                    <a:bodyPr/>
                    <a:lstStyle/>
                    <a:p>
                      <a:r>
                        <a:rPr lang="en-US" sz="1800" dirty="0"/>
                        <a:t>17 - 18</a:t>
                      </a:r>
                    </a:p>
                  </a:txBody>
                  <a:tcPr marL="91434" marR="91434" marT="45729" marB="45729"/>
                </a:tc>
                <a:tc>
                  <a:txBody>
                    <a:bodyPr/>
                    <a:lstStyle/>
                    <a:p>
                      <a:r>
                        <a:rPr lang="en-US" sz="1800" dirty="0"/>
                        <a:t>16 - 17</a:t>
                      </a:r>
                    </a:p>
                  </a:txBody>
                  <a:tcPr marL="91434" marR="91434" marT="45729" marB="45729"/>
                </a:tc>
                <a:tc>
                  <a:txBody>
                    <a:bodyPr/>
                    <a:lstStyle/>
                    <a:p>
                      <a:r>
                        <a:rPr lang="en-US" sz="1800" dirty="0"/>
                        <a:t>40</a:t>
                      </a:r>
                    </a:p>
                  </a:txBody>
                  <a:tcPr marL="91434" marR="91434" marT="45729" marB="45729"/>
                </a:tc>
                <a:extLst>
                  <a:ext uri="{0D108BD9-81ED-4DB2-BD59-A6C34878D82A}">
                    <a16:rowId xmlns:a16="http://schemas.microsoft.com/office/drawing/2014/main" val="1276310693"/>
                  </a:ext>
                </a:extLst>
              </a:tr>
            </a:tbl>
          </a:graphicData>
        </a:graphic>
      </p:graphicFrame>
    </p:spTree>
    <p:extLst>
      <p:ext uri="{BB962C8B-B14F-4D97-AF65-F5344CB8AC3E}">
        <p14:creationId xmlns:p14="http://schemas.microsoft.com/office/powerpoint/2010/main" val="725809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Example Cycle</a:t>
            </a:r>
          </a:p>
        </p:txBody>
      </p:sp>
      <p:graphicFrame>
        <p:nvGraphicFramePr>
          <p:cNvPr id="3" name="Chart 2">
            <a:extLst>
              <a:ext uri="{FF2B5EF4-FFF2-40B4-BE49-F238E27FC236}">
                <a16:creationId xmlns:a16="http://schemas.microsoft.com/office/drawing/2014/main" id="{E58062C0-0DD9-4FE7-B689-5034EEE5E823}"/>
              </a:ext>
            </a:extLst>
          </p:cNvPr>
          <p:cNvGraphicFramePr>
            <a:graphicFrameLocks/>
          </p:cNvGraphicFramePr>
          <p:nvPr>
            <p:extLst>
              <p:ext uri="{D42A27DB-BD31-4B8C-83A1-F6EECF244321}">
                <p14:modId xmlns:p14="http://schemas.microsoft.com/office/powerpoint/2010/main" val="1346791485"/>
              </p:ext>
            </p:extLst>
          </p:nvPr>
        </p:nvGraphicFramePr>
        <p:xfrm>
          <a:off x="876300" y="1174750"/>
          <a:ext cx="7391400" cy="4997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6154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Technical Service Virtual Business Card</a:t>
            </a:r>
          </a:p>
        </p:txBody>
      </p:sp>
      <p:pic>
        <p:nvPicPr>
          <p:cNvPr id="6" name="Picture 2">
            <a:extLst>
              <a:ext uri="{FF2B5EF4-FFF2-40B4-BE49-F238E27FC236}">
                <a16:creationId xmlns:a16="http://schemas.microsoft.com/office/drawing/2014/main" id="{3690D747-0B22-4EFB-AD9D-A999B5DB5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6150" y="2336800"/>
            <a:ext cx="2171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56105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Example Superheat</a:t>
            </a:r>
          </a:p>
        </p:txBody>
      </p:sp>
      <p:graphicFrame>
        <p:nvGraphicFramePr>
          <p:cNvPr id="5" name="Chart 4">
            <a:extLst>
              <a:ext uri="{FF2B5EF4-FFF2-40B4-BE49-F238E27FC236}">
                <a16:creationId xmlns:a16="http://schemas.microsoft.com/office/drawing/2014/main" id="{689579E5-7719-4023-85C0-3CCBEB9BCD30}"/>
              </a:ext>
            </a:extLst>
          </p:cNvPr>
          <p:cNvGraphicFramePr>
            <a:graphicFrameLocks/>
          </p:cNvGraphicFramePr>
          <p:nvPr>
            <p:extLst>
              <p:ext uri="{D42A27DB-BD31-4B8C-83A1-F6EECF244321}">
                <p14:modId xmlns:p14="http://schemas.microsoft.com/office/powerpoint/2010/main" val="431111859"/>
              </p:ext>
            </p:extLst>
          </p:nvPr>
        </p:nvGraphicFramePr>
        <p:xfrm>
          <a:off x="1244600" y="1397000"/>
          <a:ext cx="6654800" cy="4292600"/>
        </p:xfrm>
        <a:graphic>
          <a:graphicData uri="http://schemas.openxmlformats.org/presentationml/2006/ole">
            <mc:AlternateContent xmlns:mc="http://schemas.openxmlformats.org/markup-compatibility/2006">
              <mc:Choice xmlns:v="urn:schemas-microsoft-com:vml" Requires="v">
                <p:oleObj spid="_x0000_s1034" name="Chart" r:id="rId4" imgW="6658096" imgH="4295612" progId="Excel.Chart.8">
                  <p:embed/>
                </p:oleObj>
              </mc:Choice>
              <mc:Fallback>
                <p:oleObj name="Chart" r:id="rId4" imgW="6658096" imgH="4295612" progId="Excel.Chart.8">
                  <p:embed/>
                  <p:pic>
                    <p:nvPicPr>
                      <p:cNvPr id="80899" name="Chart 4">
                        <a:extLst>
                          <a:ext uri="{FF2B5EF4-FFF2-40B4-BE49-F238E27FC236}">
                            <a16:creationId xmlns:a16="http://schemas.microsoft.com/office/drawing/2014/main" id="{7D2D0103-601D-42BD-9F1C-1EC07CA66A33}"/>
                          </a:ext>
                        </a:extLst>
                      </p:cNvPr>
                      <p:cNvPicPr>
                        <a:picLocks noChangeArrowheads="1"/>
                      </p:cNvPicPr>
                      <p:nvPr/>
                    </p:nvPicPr>
                    <p:blipFill>
                      <a:blip r:embed="rId5"/>
                      <a:srcRect/>
                      <a:stretch>
                        <a:fillRect/>
                      </a:stretch>
                    </p:blipFill>
                    <p:spPr bwMode="auto">
                      <a:xfrm>
                        <a:off x="1244600" y="1397000"/>
                        <a:ext cx="6654800"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468551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Maintenance</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Flush out drain</a:t>
            </a:r>
          </a:p>
          <a:p>
            <a:r>
              <a:rPr lang="en-US" altLang="en-US" sz="2800" dirty="0">
                <a:solidFill>
                  <a:schemeClr val="tx2">
                    <a:lumMod val="50000"/>
                  </a:schemeClr>
                </a:solidFill>
              </a:rPr>
              <a:t>Clean Filter - Pull air filter out</a:t>
            </a:r>
          </a:p>
          <a:p>
            <a:pPr lvl="1"/>
            <a:r>
              <a:rPr lang="en-US" altLang="en-US" sz="2400" dirty="0">
                <a:solidFill>
                  <a:schemeClr val="tx2">
                    <a:lumMod val="50000"/>
                  </a:schemeClr>
                </a:solidFill>
              </a:rPr>
              <a:t>Wash off, dry and return</a:t>
            </a:r>
          </a:p>
          <a:p>
            <a:pPr lvl="1"/>
            <a:r>
              <a:rPr lang="en-US" altLang="en-US" sz="2400" dirty="0">
                <a:solidFill>
                  <a:schemeClr val="tx2">
                    <a:lumMod val="50000"/>
                  </a:schemeClr>
                </a:solidFill>
              </a:rPr>
              <a:t>Also in water cooled</a:t>
            </a:r>
          </a:p>
          <a:p>
            <a:pPr lvl="2"/>
            <a:r>
              <a:rPr lang="en-US" altLang="en-US" sz="2000" dirty="0">
                <a:solidFill>
                  <a:schemeClr val="tx2">
                    <a:lumMod val="50000"/>
                  </a:schemeClr>
                </a:solidFill>
              </a:rPr>
              <a:t>For appearance only</a:t>
            </a:r>
          </a:p>
          <a:p>
            <a:endParaRPr lang="en-US" sz="2400" dirty="0">
              <a:solidFill>
                <a:schemeClr val="tx2">
                  <a:lumMod val="50000"/>
                </a:schemeClr>
              </a:solidFill>
            </a:endParaRPr>
          </a:p>
        </p:txBody>
      </p:sp>
      <p:pic>
        <p:nvPicPr>
          <p:cNvPr id="7" name="Picture 2">
            <a:extLst>
              <a:ext uri="{FF2B5EF4-FFF2-40B4-BE49-F238E27FC236}">
                <a16:creationId xmlns:a16="http://schemas.microsoft.com/office/drawing/2014/main" id="{3D7E3A96-CC55-4089-AE4D-D5033FC1004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r="20000"/>
          <a:stretch>
            <a:fillRect/>
          </a:stretch>
        </p:blipFill>
        <p:spPr bwMode="auto">
          <a:xfrm>
            <a:off x="4572000" y="2209800"/>
            <a:ext cx="3581400" cy="335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93221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Water System Maintenance</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Scale Removal</a:t>
            </a:r>
          </a:p>
          <a:p>
            <a:r>
              <a:rPr lang="en-US" altLang="en-US" sz="2800" dirty="0">
                <a:solidFill>
                  <a:schemeClr val="tx2">
                    <a:lumMod val="50000"/>
                  </a:schemeClr>
                </a:solidFill>
              </a:rPr>
              <a:t>Sanitizing</a:t>
            </a:r>
          </a:p>
          <a:p>
            <a:endParaRPr lang="en-US" sz="2400" dirty="0">
              <a:solidFill>
                <a:schemeClr val="tx2">
                  <a:lumMod val="50000"/>
                </a:schemeClr>
              </a:solidFill>
            </a:endParaRPr>
          </a:p>
        </p:txBody>
      </p:sp>
    </p:spTree>
    <p:extLst>
      <p:ext uri="{BB962C8B-B14F-4D97-AF65-F5344CB8AC3E}">
        <p14:creationId xmlns:p14="http://schemas.microsoft.com/office/powerpoint/2010/main" val="42413005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Remove front panel</a:t>
            </a:r>
          </a:p>
          <a:p>
            <a:r>
              <a:rPr lang="en-US" altLang="en-US" sz="2800" dirty="0">
                <a:solidFill>
                  <a:schemeClr val="tx2">
                    <a:lumMod val="50000"/>
                  </a:schemeClr>
                </a:solidFill>
              </a:rPr>
              <a:t>Move master switch to OFF</a:t>
            </a:r>
          </a:p>
          <a:p>
            <a:r>
              <a:rPr lang="en-US" altLang="en-US" sz="2800" dirty="0">
                <a:solidFill>
                  <a:schemeClr val="tx2">
                    <a:lumMod val="50000"/>
                  </a:schemeClr>
                </a:solidFill>
              </a:rPr>
              <a:t>Discard ice</a:t>
            </a:r>
          </a:p>
          <a:p>
            <a:r>
              <a:rPr lang="en-US" altLang="en-US" sz="2800" dirty="0">
                <a:solidFill>
                  <a:schemeClr val="tx2">
                    <a:lumMod val="50000"/>
                  </a:schemeClr>
                </a:solidFill>
              </a:rPr>
              <a:t>Drain sump</a:t>
            </a:r>
          </a:p>
          <a:p>
            <a:endParaRPr lang="en-US" sz="2400" dirty="0">
              <a:solidFill>
                <a:schemeClr val="tx2">
                  <a:lumMod val="50000"/>
                </a:schemeClr>
              </a:solidFill>
            </a:endParaRPr>
          </a:p>
        </p:txBody>
      </p:sp>
    </p:spTree>
    <p:extLst>
      <p:ext uri="{BB962C8B-B14F-4D97-AF65-F5344CB8AC3E}">
        <p14:creationId xmlns:p14="http://schemas.microsoft.com/office/powerpoint/2010/main" val="14345587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Drain water system</a:t>
            </a:r>
          </a:p>
          <a:p>
            <a:pPr lvl="1"/>
            <a:r>
              <a:rPr lang="en-US" altLang="en-US" sz="2400" dirty="0">
                <a:solidFill>
                  <a:schemeClr val="tx2">
                    <a:lumMod val="50000"/>
                  </a:schemeClr>
                </a:solidFill>
              </a:rPr>
              <a:t>Pull sump drain hose plug</a:t>
            </a:r>
          </a:p>
          <a:p>
            <a:pPr lvl="1"/>
            <a:r>
              <a:rPr lang="en-US" altLang="en-US" sz="2400" dirty="0">
                <a:solidFill>
                  <a:schemeClr val="tx2">
                    <a:lumMod val="50000"/>
                  </a:schemeClr>
                </a:solidFill>
              </a:rPr>
              <a:t>Reconnect hose plug when done</a:t>
            </a:r>
          </a:p>
          <a:p>
            <a:endParaRPr lang="en-US" altLang="en-US" sz="2400" dirty="0">
              <a:solidFill>
                <a:schemeClr val="tx2">
                  <a:lumMod val="50000"/>
                </a:schemeClr>
              </a:solidFill>
            </a:endParaRPr>
          </a:p>
        </p:txBody>
      </p:sp>
      <p:pic>
        <p:nvPicPr>
          <p:cNvPr id="6" name="Picture 3">
            <a:extLst>
              <a:ext uri="{FF2B5EF4-FFF2-40B4-BE49-F238E27FC236}">
                <a16:creationId xmlns:a16="http://schemas.microsoft.com/office/drawing/2014/main" id="{47A2DD64-5BC0-45D0-BB09-7624487C020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6325"/>
          <a:stretch>
            <a:fillRect/>
          </a:stretch>
        </p:blipFill>
        <p:spPr bwMode="auto">
          <a:xfrm>
            <a:off x="2647950" y="2637936"/>
            <a:ext cx="3848100" cy="306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96128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Mix a solution of 5 oz or 150 cc of Scotsman Clear 1 Scale Remover and 2.5 quarts or 2.4 liters of clean, warm potable water.</a:t>
            </a:r>
          </a:p>
          <a:p>
            <a:r>
              <a:rPr lang="en-US" altLang="en-US" sz="2800" dirty="0">
                <a:solidFill>
                  <a:schemeClr val="tx2">
                    <a:lumMod val="50000"/>
                  </a:schemeClr>
                </a:solidFill>
              </a:rPr>
              <a:t>Do NOT mix any stronger!</a:t>
            </a:r>
          </a:p>
          <a:p>
            <a:pPr marL="0" indent="0">
              <a:buNone/>
            </a:pPr>
            <a:endParaRPr lang="en-US" altLang="en-US" sz="2800" dirty="0">
              <a:solidFill>
                <a:schemeClr val="tx2">
                  <a:lumMod val="50000"/>
                </a:schemeClr>
              </a:solidFill>
            </a:endParaRPr>
          </a:p>
        </p:txBody>
      </p:sp>
      <p:pic>
        <p:nvPicPr>
          <p:cNvPr id="7" name="Picture 2">
            <a:extLst>
              <a:ext uri="{FF2B5EF4-FFF2-40B4-BE49-F238E27FC236}">
                <a16:creationId xmlns:a16="http://schemas.microsoft.com/office/drawing/2014/main" id="{BABB38BF-4BEE-40F4-B157-5276EC081DE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000" b="18334"/>
          <a:stretch/>
        </p:blipFill>
        <p:spPr bwMode="auto">
          <a:xfrm>
            <a:off x="4876800" y="2438400"/>
            <a:ext cx="33813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09727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Remove water distributor and ice chute from unit.</a:t>
            </a:r>
          </a:p>
          <a:p>
            <a:r>
              <a:rPr lang="en-US" altLang="en-US" sz="2800" dirty="0">
                <a:solidFill>
                  <a:schemeClr val="tx2">
                    <a:lumMod val="50000"/>
                  </a:schemeClr>
                </a:solidFill>
              </a:rPr>
              <a:t>Wash them with the scale remover solution and return them to the unit.</a:t>
            </a:r>
          </a:p>
          <a:p>
            <a:pPr marL="0" indent="0">
              <a:buNone/>
            </a:pPr>
            <a:endParaRPr lang="en-US" altLang="en-US" sz="2800" dirty="0">
              <a:solidFill>
                <a:schemeClr val="tx2">
                  <a:lumMod val="50000"/>
                </a:schemeClr>
              </a:solidFill>
            </a:endParaRPr>
          </a:p>
        </p:txBody>
      </p:sp>
      <p:pic>
        <p:nvPicPr>
          <p:cNvPr id="6" name="Picture 6">
            <a:extLst>
              <a:ext uri="{FF2B5EF4-FFF2-40B4-BE49-F238E27FC236}">
                <a16:creationId xmlns:a16="http://schemas.microsoft.com/office/drawing/2014/main" id="{4CD43FBD-5FBD-4632-8E8A-3C672C661B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88276" y="2266695"/>
            <a:ext cx="37338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4038F006-F997-46A9-A3DA-773BAAFFB0F6}"/>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495"/>
          <a:stretch/>
        </p:blipFill>
        <p:spPr bwMode="auto">
          <a:xfrm>
            <a:off x="4588276" y="3181095"/>
            <a:ext cx="3733800" cy="215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81012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Pour the scale remover mixture into the sump</a:t>
            </a:r>
          </a:p>
          <a:p>
            <a:pPr marL="0" indent="0">
              <a:buNone/>
            </a:pPr>
            <a:endParaRPr lang="en-US" altLang="en-US" sz="2800" dirty="0">
              <a:solidFill>
                <a:schemeClr val="tx2">
                  <a:lumMod val="50000"/>
                </a:schemeClr>
              </a:solidFill>
            </a:endParaRPr>
          </a:p>
        </p:txBody>
      </p:sp>
      <p:pic>
        <p:nvPicPr>
          <p:cNvPr id="7" name="Picture 2">
            <a:extLst>
              <a:ext uri="{FF2B5EF4-FFF2-40B4-BE49-F238E27FC236}">
                <a16:creationId xmlns:a16="http://schemas.microsoft.com/office/drawing/2014/main" id="{94E7F34D-9090-4A1B-9F28-779CC4BFBC7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3150" y="2057400"/>
            <a:ext cx="44577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46320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Move the master switch to Wash</a:t>
            </a:r>
          </a:p>
          <a:p>
            <a:r>
              <a:rPr lang="en-US" altLang="en-US" sz="2800" dirty="0">
                <a:solidFill>
                  <a:schemeClr val="tx2">
                    <a:lumMod val="50000"/>
                  </a:schemeClr>
                </a:solidFill>
              </a:rPr>
              <a:t>Operate the unit in the Wash mode for 20 minutes or more</a:t>
            </a:r>
          </a:p>
          <a:p>
            <a:r>
              <a:rPr lang="en-US" altLang="en-US" sz="2800" dirty="0">
                <a:solidFill>
                  <a:schemeClr val="tx2">
                    <a:lumMod val="50000"/>
                  </a:schemeClr>
                </a:solidFill>
              </a:rPr>
              <a:t>Move the master switch to OFF</a:t>
            </a:r>
          </a:p>
          <a:p>
            <a:pPr marL="0" indent="0">
              <a:buNone/>
            </a:pPr>
            <a:endParaRPr lang="en-US" altLang="en-US" sz="2800" dirty="0">
              <a:solidFill>
                <a:schemeClr val="tx2">
                  <a:lumMod val="50000"/>
                </a:schemeClr>
              </a:solidFill>
            </a:endParaRPr>
          </a:p>
        </p:txBody>
      </p:sp>
      <p:pic>
        <p:nvPicPr>
          <p:cNvPr id="6" name="Picture 4">
            <a:extLst>
              <a:ext uri="{FF2B5EF4-FFF2-40B4-BE49-F238E27FC236}">
                <a16:creationId xmlns:a16="http://schemas.microsoft.com/office/drawing/2014/main" id="{2CFE3F87-DC07-4104-A9CD-C43952060E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443" t="8437" r="-1443" b="28758"/>
          <a:stretch>
            <a:fillRect/>
          </a:stretch>
        </p:blipFill>
        <p:spPr bwMode="auto">
          <a:xfrm>
            <a:off x="2057400" y="3124200"/>
            <a:ext cx="527843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69705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Drain water system</a:t>
            </a:r>
          </a:p>
          <a:p>
            <a:pPr lvl="1"/>
            <a:r>
              <a:rPr lang="en-US" altLang="en-US" sz="2400" dirty="0">
                <a:solidFill>
                  <a:schemeClr val="tx2">
                    <a:lumMod val="50000"/>
                  </a:schemeClr>
                </a:solidFill>
              </a:rPr>
              <a:t>Pull sump drain hose plug</a:t>
            </a:r>
          </a:p>
          <a:p>
            <a:pPr lvl="1"/>
            <a:r>
              <a:rPr lang="en-US" altLang="en-US" sz="2400" dirty="0">
                <a:solidFill>
                  <a:schemeClr val="tx2">
                    <a:lumMod val="50000"/>
                  </a:schemeClr>
                </a:solidFill>
              </a:rPr>
              <a:t>Reconnect hose plug when done</a:t>
            </a:r>
          </a:p>
        </p:txBody>
      </p:sp>
      <p:pic>
        <p:nvPicPr>
          <p:cNvPr id="7" name="Picture 3">
            <a:extLst>
              <a:ext uri="{FF2B5EF4-FFF2-40B4-BE49-F238E27FC236}">
                <a16:creationId xmlns:a16="http://schemas.microsoft.com/office/drawing/2014/main" id="{39A080C6-4DF6-44BE-A854-F5A540ED610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6325"/>
          <a:stretch>
            <a:fillRect/>
          </a:stretch>
        </p:blipFill>
        <p:spPr bwMode="auto">
          <a:xfrm>
            <a:off x="2247900" y="2743200"/>
            <a:ext cx="4000500" cy="318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448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Training Agenda</a:t>
            </a:r>
          </a:p>
        </p:txBody>
      </p:sp>
      <p:sp>
        <p:nvSpPr>
          <p:cNvPr id="5" name="Content Placeholder 4"/>
          <p:cNvSpPr>
            <a:spLocks noGrp="1"/>
          </p:cNvSpPr>
          <p:nvPr>
            <p:ph idx="1"/>
          </p:nvPr>
        </p:nvSpPr>
        <p:spPr/>
        <p:txBody>
          <a:bodyPr>
            <a:normAutofit/>
          </a:bodyPr>
          <a:lstStyle/>
          <a:p>
            <a:r>
              <a:rPr lang="en-US" sz="2800" dirty="0">
                <a:solidFill>
                  <a:schemeClr val="tx2">
                    <a:lumMod val="50000"/>
                  </a:schemeClr>
                </a:solidFill>
              </a:rPr>
              <a:t>Introduction</a:t>
            </a:r>
          </a:p>
          <a:p>
            <a:r>
              <a:rPr lang="en-US" sz="2800" dirty="0">
                <a:solidFill>
                  <a:schemeClr val="tx2">
                    <a:lumMod val="50000"/>
                  </a:schemeClr>
                </a:solidFill>
              </a:rPr>
              <a:t>Installation</a:t>
            </a:r>
          </a:p>
          <a:p>
            <a:r>
              <a:rPr lang="en-US" sz="2800" dirty="0">
                <a:solidFill>
                  <a:schemeClr val="tx2">
                    <a:lumMod val="50000"/>
                  </a:schemeClr>
                </a:solidFill>
              </a:rPr>
              <a:t>Operation</a:t>
            </a:r>
          </a:p>
          <a:p>
            <a:r>
              <a:rPr lang="en-US" sz="2800" dirty="0">
                <a:solidFill>
                  <a:schemeClr val="tx2">
                    <a:lumMod val="50000"/>
                  </a:schemeClr>
                </a:solidFill>
              </a:rPr>
              <a:t>Maintenance</a:t>
            </a:r>
          </a:p>
          <a:p>
            <a:r>
              <a:rPr lang="en-US" sz="2800" dirty="0">
                <a:solidFill>
                  <a:schemeClr val="tx2">
                    <a:lumMod val="50000"/>
                  </a:schemeClr>
                </a:solidFill>
              </a:rPr>
              <a:t>Diagnostics</a:t>
            </a:r>
          </a:p>
          <a:p>
            <a:r>
              <a:rPr lang="en-US" sz="2800" dirty="0">
                <a:solidFill>
                  <a:schemeClr val="tx2">
                    <a:lumMod val="50000"/>
                  </a:schemeClr>
                </a:solidFill>
              </a:rPr>
              <a:t>Taking the unit apart</a:t>
            </a:r>
          </a:p>
        </p:txBody>
      </p:sp>
      <p:pic>
        <p:nvPicPr>
          <p:cNvPr id="6" name="Picture 2">
            <a:extLst>
              <a:ext uri="{FF2B5EF4-FFF2-40B4-BE49-F238E27FC236}">
                <a16:creationId xmlns:a16="http://schemas.microsoft.com/office/drawing/2014/main" id="{AF25F10C-941F-4537-BA94-022BA630330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3713" y="1066800"/>
            <a:ext cx="4495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89100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Scale Removal</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Check water distributor for any remaining scale, repeat cleaning if needed.</a:t>
            </a:r>
          </a:p>
          <a:p>
            <a:r>
              <a:rPr lang="en-US" altLang="en-US" sz="2800" dirty="0">
                <a:solidFill>
                  <a:schemeClr val="tx2">
                    <a:lumMod val="50000"/>
                  </a:schemeClr>
                </a:solidFill>
              </a:rPr>
              <a:t>Wash the bin with scale remover solution.</a:t>
            </a:r>
          </a:p>
          <a:p>
            <a:r>
              <a:rPr lang="en-US" altLang="en-US" sz="2800" dirty="0">
                <a:solidFill>
                  <a:schemeClr val="tx2">
                    <a:lumMod val="50000"/>
                  </a:schemeClr>
                </a:solidFill>
              </a:rPr>
              <a:t>Flush the bin drain with hot water.</a:t>
            </a:r>
          </a:p>
        </p:txBody>
      </p:sp>
    </p:spTree>
    <p:extLst>
      <p:ext uri="{BB962C8B-B14F-4D97-AF65-F5344CB8AC3E}">
        <p14:creationId xmlns:p14="http://schemas.microsoft.com/office/powerpoint/2010/main" val="36253306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Sanitization</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Use locally approved sanitizer. </a:t>
            </a:r>
          </a:p>
          <a:p>
            <a:pPr lvl="1"/>
            <a:r>
              <a:rPr lang="en-US" altLang="en-US" sz="2400" dirty="0">
                <a:solidFill>
                  <a:schemeClr val="tx2">
                    <a:lumMod val="50000"/>
                  </a:schemeClr>
                </a:solidFill>
              </a:rPr>
              <a:t>Mix 2 to 2.5 gallons of solution per directions of the sanitizer</a:t>
            </a:r>
          </a:p>
          <a:p>
            <a:pPr lvl="1"/>
            <a:r>
              <a:rPr lang="en-US" altLang="en-US" sz="2400" dirty="0">
                <a:solidFill>
                  <a:schemeClr val="tx2">
                    <a:lumMod val="50000"/>
                  </a:schemeClr>
                </a:solidFill>
              </a:rPr>
              <a:t>Pour sanitizer solution into sump until full</a:t>
            </a:r>
          </a:p>
          <a:p>
            <a:pPr lvl="1"/>
            <a:r>
              <a:rPr lang="en-US" altLang="en-US" sz="2400" dirty="0">
                <a:solidFill>
                  <a:schemeClr val="tx2">
                    <a:lumMod val="50000"/>
                  </a:schemeClr>
                </a:solidFill>
              </a:rPr>
              <a:t>Move master switch to Wash</a:t>
            </a:r>
          </a:p>
          <a:p>
            <a:pPr lvl="1"/>
            <a:r>
              <a:rPr lang="en-US" altLang="en-US" sz="2400" dirty="0">
                <a:solidFill>
                  <a:schemeClr val="tx2">
                    <a:lumMod val="50000"/>
                  </a:schemeClr>
                </a:solidFill>
              </a:rPr>
              <a:t>Operate the unit in Wash for 10 minutes</a:t>
            </a:r>
          </a:p>
          <a:p>
            <a:pPr lvl="1"/>
            <a:r>
              <a:rPr lang="en-US" altLang="en-US" sz="2400" dirty="0">
                <a:solidFill>
                  <a:schemeClr val="tx2">
                    <a:lumMod val="50000"/>
                  </a:schemeClr>
                </a:solidFill>
              </a:rPr>
              <a:t>Move the master switch to OFF</a:t>
            </a:r>
          </a:p>
        </p:txBody>
      </p:sp>
    </p:spTree>
    <p:extLst>
      <p:ext uri="{BB962C8B-B14F-4D97-AF65-F5344CB8AC3E}">
        <p14:creationId xmlns:p14="http://schemas.microsoft.com/office/powerpoint/2010/main" val="8402299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Sanitization</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Drain water system</a:t>
            </a:r>
          </a:p>
          <a:p>
            <a:pPr lvl="1"/>
            <a:r>
              <a:rPr lang="en-US" altLang="en-US" sz="2400" dirty="0">
                <a:solidFill>
                  <a:schemeClr val="tx2">
                    <a:lumMod val="50000"/>
                  </a:schemeClr>
                </a:solidFill>
              </a:rPr>
              <a:t>Pull sump drain hose plug</a:t>
            </a:r>
          </a:p>
          <a:p>
            <a:pPr lvl="1"/>
            <a:r>
              <a:rPr lang="en-US" altLang="en-US" sz="2400" dirty="0">
                <a:solidFill>
                  <a:schemeClr val="tx2">
                    <a:lumMod val="50000"/>
                  </a:schemeClr>
                </a:solidFill>
              </a:rPr>
              <a:t>Reconnect hose plug when done</a:t>
            </a:r>
          </a:p>
          <a:p>
            <a:endParaRPr lang="en-US" altLang="en-US" sz="2800" dirty="0">
              <a:solidFill>
                <a:schemeClr val="tx2">
                  <a:lumMod val="50000"/>
                </a:schemeClr>
              </a:solidFill>
            </a:endParaRPr>
          </a:p>
        </p:txBody>
      </p:sp>
      <p:pic>
        <p:nvPicPr>
          <p:cNvPr id="6" name="Picture 3">
            <a:extLst>
              <a:ext uri="{FF2B5EF4-FFF2-40B4-BE49-F238E27FC236}">
                <a16:creationId xmlns:a16="http://schemas.microsoft.com/office/drawing/2014/main" id="{FAE1FA37-4C16-4745-8D83-B6B221A9D85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6325"/>
          <a:stretch>
            <a:fillRect/>
          </a:stretch>
        </p:blipFill>
        <p:spPr bwMode="auto">
          <a:xfrm>
            <a:off x="2898321" y="2819401"/>
            <a:ext cx="334735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44538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Sanitization</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Move master switch to ON to restart ice making</a:t>
            </a:r>
          </a:p>
          <a:p>
            <a:r>
              <a:rPr lang="en-US" altLang="en-US" sz="2800" dirty="0">
                <a:solidFill>
                  <a:schemeClr val="tx2">
                    <a:lumMod val="50000"/>
                  </a:schemeClr>
                </a:solidFill>
              </a:rPr>
              <a:t>Make a batch of ice</a:t>
            </a:r>
          </a:p>
          <a:p>
            <a:r>
              <a:rPr lang="en-US" altLang="en-US" sz="2800" dirty="0">
                <a:solidFill>
                  <a:schemeClr val="tx2">
                    <a:lumMod val="50000"/>
                  </a:schemeClr>
                </a:solidFill>
              </a:rPr>
              <a:t>Pour hot water into bin to melt ice until ice is gone</a:t>
            </a:r>
          </a:p>
          <a:p>
            <a:r>
              <a:rPr lang="en-US" altLang="en-US" sz="2800" dirty="0">
                <a:solidFill>
                  <a:schemeClr val="tx2">
                    <a:lumMod val="50000"/>
                  </a:schemeClr>
                </a:solidFill>
              </a:rPr>
              <a:t>Reattach all panels</a:t>
            </a:r>
          </a:p>
          <a:p>
            <a:endParaRPr lang="en-US" altLang="en-US" sz="2800" dirty="0">
              <a:solidFill>
                <a:schemeClr val="tx2">
                  <a:lumMod val="50000"/>
                </a:schemeClr>
              </a:solidFill>
            </a:endParaRPr>
          </a:p>
        </p:txBody>
      </p:sp>
    </p:spTree>
    <p:extLst>
      <p:ext uri="{BB962C8B-B14F-4D97-AF65-F5344CB8AC3E}">
        <p14:creationId xmlns:p14="http://schemas.microsoft.com/office/powerpoint/2010/main" val="27710314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Sources of Ice Machine Service</a:t>
            </a:r>
          </a:p>
        </p:txBody>
      </p:sp>
      <p:graphicFrame>
        <p:nvGraphicFramePr>
          <p:cNvPr id="6" name="Chart 5">
            <a:extLst>
              <a:ext uri="{FF2B5EF4-FFF2-40B4-BE49-F238E27FC236}">
                <a16:creationId xmlns:a16="http://schemas.microsoft.com/office/drawing/2014/main" id="{24BC8415-4404-4FDA-99DD-F00A7698E764}"/>
              </a:ext>
            </a:extLst>
          </p:cNvPr>
          <p:cNvGraphicFramePr>
            <a:graphicFrameLocks/>
          </p:cNvGraphicFramePr>
          <p:nvPr/>
        </p:nvGraphicFramePr>
        <p:xfrm>
          <a:off x="939800" y="1473200"/>
          <a:ext cx="7188200" cy="4368800"/>
        </p:xfrm>
        <a:graphic>
          <a:graphicData uri="http://schemas.openxmlformats.org/presentationml/2006/ole">
            <mc:AlternateContent xmlns:mc="http://schemas.openxmlformats.org/markup-compatibility/2006">
              <mc:Choice xmlns:v="urn:schemas-microsoft-com:vml" Requires="v">
                <p:oleObj spid="_x0000_s2055" name="Chart" r:id="rId4" imgW="7193903" imgH="4377307" progId="Excel.Chart.8">
                  <p:embed/>
                </p:oleObj>
              </mc:Choice>
              <mc:Fallback>
                <p:oleObj name="Chart" r:id="rId4" imgW="7193903" imgH="4377307" progId="Excel.Chart.8">
                  <p:embed/>
                  <p:pic>
                    <p:nvPicPr>
                      <p:cNvPr id="109571" name="Chart 5">
                        <a:extLst>
                          <a:ext uri="{FF2B5EF4-FFF2-40B4-BE49-F238E27FC236}">
                            <a16:creationId xmlns:a16="http://schemas.microsoft.com/office/drawing/2014/main" id="{AE802716-250B-42E0-9CEC-0F2BCA14833D}"/>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800" y="1473200"/>
                        <a:ext cx="71882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529961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No Ice</a:t>
            </a:r>
          </a:p>
          <a:p>
            <a:pPr lvl="1"/>
            <a:r>
              <a:rPr lang="en-US" altLang="en-US" sz="2400" dirty="0">
                <a:solidFill>
                  <a:schemeClr val="tx2">
                    <a:lumMod val="50000"/>
                  </a:schemeClr>
                </a:solidFill>
              </a:rPr>
              <a:t>No water in sump</a:t>
            </a:r>
          </a:p>
          <a:p>
            <a:r>
              <a:rPr lang="en-US" altLang="en-US" sz="2800" dirty="0">
                <a:solidFill>
                  <a:schemeClr val="tx2">
                    <a:lumMod val="50000"/>
                  </a:schemeClr>
                </a:solidFill>
              </a:rPr>
              <a:t>Check for</a:t>
            </a:r>
          </a:p>
          <a:p>
            <a:pPr lvl="1"/>
            <a:r>
              <a:rPr lang="en-US" altLang="en-US" sz="2400" dirty="0">
                <a:solidFill>
                  <a:schemeClr val="tx2">
                    <a:lumMod val="50000"/>
                  </a:schemeClr>
                </a:solidFill>
              </a:rPr>
              <a:t>Plugged water filter</a:t>
            </a:r>
          </a:p>
          <a:p>
            <a:pPr lvl="1"/>
            <a:r>
              <a:rPr lang="en-US" altLang="en-US" sz="2400" dirty="0">
                <a:solidFill>
                  <a:schemeClr val="tx2">
                    <a:lumMod val="50000"/>
                  </a:schemeClr>
                </a:solidFill>
              </a:rPr>
              <a:t>Inlet water solenoid valve not opening</a:t>
            </a:r>
          </a:p>
          <a:p>
            <a:endParaRPr lang="en-US" altLang="en-US" sz="2800" dirty="0">
              <a:solidFill>
                <a:schemeClr val="tx2">
                  <a:lumMod val="50000"/>
                </a:schemeClr>
              </a:solidFill>
            </a:endParaRPr>
          </a:p>
        </p:txBody>
      </p:sp>
    </p:spTree>
    <p:extLst>
      <p:ext uri="{BB962C8B-B14F-4D97-AF65-F5344CB8AC3E}">
        <p14:creationId xmlns:p14="http://schemas.microsoft.com/office/powerpoint/2010/main" val="1666902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No Ice</a:t>
            </a:r>
          </a:p>
          <a:p>
            <a:pPr lvl="1"/>
            <a:r>
              <a:rPr lang="en-US" altLang="en-US" sz="2400" dirty="0">
                <a:solidFill>
                  <a:schemeClr val="tx2">
                    <a:lumMod val="50000"/>
                  </a:schemeClr>
                </a:solidFill>
              </a:rPr>
              <a:t>All components operating</a:t>
            </a:r>
          </a:p>
          <a:p>
            <a:r>
              <a:rPr lang="en-US" altLang="en-US" sz="2800" dirty="0">
                <a:solidFill>
                  <a:schemeClr val="tx2">
                    <a:lumMod val="50000"/>
                  </a:schemeClr>
                </a:solidFill>
              </a:rPr>
              <a:t>Check for</a:t>
            </a:r>
          </a:p>
          <a:p>
            <a:pPr lvl="1"/>
            <a:r>
              <a:rPr lang="en-US" altLang="en-US" sz="2400" dirty="0">
                <a:solidFill>
                  <a:schemeClr val="tx2">
                    <a:lumMod val="50000"/>
                  </a:schemeClr>
                </a:solidFill>
              </a:rPr>
              <a:t>Inlet water valve leaks through</a:t>
            </a:r>
          </a:p>
          <a:p>
            <a:pPr lvl="1"/>
            <a:r>
              <a:rPr lang="en-US" altLang="en-US" sz="2400" dirty="0">
                <a:solidFill>
                  <a:schemeClr val="tx2">
                    <a:lumMod val="50000"/>
                  </a:schemeClr>
                </a:solidFill>
              </a:rPr>
              <a:t>Hot gas valve leaks through</a:t>
            </a:r>
          </a:p>
          <a:p>
            <a:pPr lvl="2"/>
            <a:r>
              <a:rPr lang="en-US" altLang="en-US" sz="2000" dirty="0">
                <a:solidFill>
                  <a:schemeClr val="tx2">
                    <a:lumMod val="50000"/>
                  </a:schemeClr>
                </a:solidFill>
              </a:rPr>
              <a:t>Water is warm</a:t>
            </a:r>
          </a:p>
          <a:p>
            <a:endParaRPr lang="en-US" altLang="en-US" sz="2800" dirty="0">
              <a:solidFill>
                <a:schemeClr val="tx2">
                  <a:lumMod val="50000"/>
                </a:schemeClr>
              </a:solidFill>
            </a:endParaRPr>
          </a:p>
        </p:txBody>
      </p:sp>
    </p:spTree>
    <p:extLst>
      <p:ext uri="{BB962C8B-B14F-4D97-AF65-F5344CB8AC3E}">
        <p14:creationId xmlns:p14="http://schemas.microsoft.com/office/powerpoint/2010/main" val="19451306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No Ice</a:t>
            </a:r>
          </a:p>
          <a:p>
            <a:pPr lvl="1"/>
            <a:r>
              <a:rPr lang="en-US" altLang="en-US" sz="2400" dirty="0">
                <a:solidFill>
                  <a:schemeClr val="tx2">
                    <a:lumMod val="50000"/>
                  </a:schemeClr>
                </a:solidFill>
              </a:rPr>
              <a:t>In freeze, anti-slush light is OFF</a:t>
            </a:r>
          </a:p>
          <a:p>
            <a:pPr lvl="1"/>
            <a:r>
              <a:rPr lang="en-US" altLang="en-US" sz="2400" dirty="0">
                <a:solidFill>
                  <a:schemeClr val="tx2">
                    <a:lumMod val="50000"/>
                  </a:schemeClr>
                </a:solidFill>
              </a:rPr>
              <a:t>Water in sump</a:t>
            </a:r>
          </a:p>
          <a:p>
            <a:pPr lvl="1"/>
            <a:r>
              <a:rPr lang="en-US" altLang="en-US" sz="2400" dirty="0">
                <a:solidFill>
                  <a:schemeClr val="tx2">
                    <a:lumMod val="50000"/>
                  </a:schemeClr>
                </a:solidFill>
              </a:rPr>
              <a:t>No water over evaporator</a:t>
            </a:r>
          </a:p>
          <a:p>
            <a:r>
              <a:rPr lang="en-US" altLang="en-US" sz="2800" dirty="0">
                <a:solidFill>
                  <a:schemeClr val="tx2">
                    <a:lumMod val="50000"/>
                  </a:schemeClr>
                </a:solidFill>
              </a:rPr>
              <a:t>Water is part of the recipe!</a:t>
            </a:r>
          </a:p>
          <a:p>
            <a:pPr lvl="1"/>
            <a:r>
              <a:rPr lang="en-US" altLang="en-US" sz="2400" dirty="0">
                <a:solidFill>
                  <a:schemeClr val="tx2">
                    <a:lumMod val="50000"/>
                  </a:schemeClr>
                </a:solidFill>
              </a:rPr>
              <a:t>Check pump</a:t>
            </a:r>
          </a:p>
          <a:p>
            <a:pPr lvl="2"/>
            <a:r>
              <a:rPr lang="en-US" altLang="en-US" sz="2000" dirty="0">
                <a:solidFill>
                  <a:schemeClr val="tx2">
                    <a:lumMod val="50000"/>
                  </a:schemeClr>
                </a:solidFill>
              </a:rPr>
              <a:t>Move master switch to Wash</a:t>
            </a:r>
          </a:p>
          <a:p>
            <a:pPr lvl="2"/>
            <a:r>
              <a:rPr lang="en-US" altLang="en-US" sz="2000" dirty="0">
                <a:solidFill>
                  <a:schemeClr val="tx2">
                    <a:lumMod val="50000"/>
                  </a:schemeClr>
                </a:solidFill>
              </a:rPr>
              <a:t>Check for water over plate, if none, check voltage at pump</a:t>
            </a:r>
          </a:p>
          <a:p>
            <a:pPr lvl="2"/>
            <a:r>
              <a:rPr lang="en-US" altLang="en-US" sz="2000" dirty="0">
                <a:solidFill>
                  <a:schemeClr val="tx2">
                    <a:lumMod val="50000"/>
                  </a:schemeClr>
                </a:solidFill>
              </a:rPr>
              <a:t>If water over plate, replace controller</a:t>
            </a:r>
          </a:p>
          <a:p>
            <a:endParaRPr lang="en-US" altLang="en-US" sz="2800" dirty="0">
              <a:solidFill>
                <a:schemeClr val="tx2">
                  <a:lumMod val="50000"/>
                </a:schemeClr>
              </a:solidFill>
            </a:endParaRPr>
          </a:p>
        </p:txBody>
      </p:sp>
    </p:spTree>
    <p:extLst>
      <p:ext uri="{BB962C8B-B14F-4D97-AF65-F5344CB8AC3E}">
        <p14:creationId xmlns:p14="http://schemas.microsoft.com/office/powerpoint/2010/main" val="6392992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No Ice</a:t>
            </a:r>
          </a:p>
          <a:p>
            <a:pPr lvl="1"/>
            <a:r>
              <a:rPr lang="en-US" altLang="en-US" sz="2400" dirty="0">
                <a:solidFill>
                  <a:schemeClr val="tx2">
                    <a:lumMod val="50000"/>
                  </a:schemeClr>
                </a:solidFill>
              </a:rPr>
              <a:t>Bin full light is ON: False bin full</a:t>
            </a:r>
          </a:p>
          <a:p>
            <a:r>
              <a:rPr lang="en-US" altLang="en-US" sz="2800" dirty="0">
                <a:solidFill>
                  <a:schemeClr val="tx2">
                    <a:lumMod val="50000"/>
                  </a:schemeClr>
                </a:solidFill>
              </a:rPr>
              <a:t>Check for</a:t>
            </a:r>
          </a:p>
          <a:p>
            <a:pPr lvl="1"/>
            <a:r>
              <a:rPr lang="en-US" altLang="en-US" sz="2400" dirty="0">
                <a:solidFill>
                  <a:schemeClr val="tx2">
                    <a:lumMod val="50000"/>
                  </a:schemeClr>
                </a:solidFill>
              </a:rPr>
              <a:t>Flap in closed position</a:t>
            </a:r>
          </a:p>
          <a:p>
            <a:pPr lvl="1"/>
            <a:r>
              <a:rPr lang="en-US" altLang="en-US" sz="2400" dirty="0">
                <a:solidFill>
                  <a:schemeClr val="tx2">
                    <a:lumMod val="50000"/>
                  </a:schemeClr>
                </a:solidFill>
              </a:rPr>
              <a:t>Flap switch stuck closed</a:t>
            </a:r>
          </a:p>
          <a:p>
            <a:pPr lvl="2"/>
            <a:r>
              <a:rPr lang="en-US" altLang="en-US" sz="2000" dirty="0">
                <a:solidFill>
                  <a:schemeClr val="tx2">
                    <a:lumMod val="50000"/>
                  </a:schemeClr>
                </a:solidFill>
              </a:rPr>
              <a:t>Note: Labeled curtain switch in wiring diagram</a:t>
            </a:r>
          </a:p>
        </p:txBody>
      </p:sp>
    </p:spTree>
    <p:extLst>
      <p:ext uri="{BB962C8B-B14F-4D97-AF65-F5344CB8AC3E}">
        <p14:creationId xmlns:p14="http://schemas.microsoft.com/office/powerpoint/2010/main" val="10169906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Makes ice, but much too large or too small</a:t>
            </a:r>
            <a:endParaRPr lang="en-US" altLang="en-US" sz="2400" dirty="0">
              <a:solidFill>
                <a:schemeClr val="tx2">
                  <a:lumMod val="50000"/>
                </a:schemeClr>
              </a:solidFill>
            </a:endParaRPr>
          </a:p>
          <a:p>
            <a:r>
              <a:rPr lang="en-US" altLang="en-US" sz="2800" dirty="0">
                <a:solidFill>
                  <a:schemeClr val="tx2">
                    <a:lumMod val="50000"/>
                  </a:schemeClr>
                </a:solidFill>
              </a:rPr>
              <a:t>Check for</a:t>
            </a:r>
          </a:p>
          <a:p>
            <a:pPr lvl="1"/>
            <a:r>
              <a:rPr lang="en-US" altLang="en-US" sz="2400" dirty="0">
                <a:solidFill>
                  <a:schemeClr val="tx2">
                    <a:lumMod val="50000"/>
                  </a:schemeClr>
                </a:solidFill>
              </a:rPr>
              <a:t>Cube size set to incorrect size</a:t>
            </a:r>
          </a:p>
          <a:p>
            <a:pPr lvl="1"/>
            <a:r>
              <a:rPr lang="en-US" altLang="en-US" sz="2400" dirty="0">
                <a:solidFill>
                  <a:schemeClr val="tx2">
                    <a:lumMod val="50000"/>
                  </a:schemeClr>
                </a:solidFill>
              </a:rPr>
              <a:t>Thermistor failure</a:t>
            </a:r>
          </a:p>
          <a:p>
            <a:pPr lvl="2"/>
            <a:r>
              <a:rPr lang="en-US" altLang="en-US" sz="1600" dirty="0">
                <a:solidFill>
                  <a:schemeClr val="tx2">
                    <a:lumMod val="50000"/>
                  </a:schemeClr>
                </a:solidFill>
              </a:rPr>
              <a:t>Operating on timed cycles </a:t>
            </a:r>
          </a:p>
          <a:p>
            <a:pPr lvl="2"/>
            <a:r>
              <a:rPr lang="en-US" altLang="en-US" sz="1600" dirty="0">
                <a:solidFill>
                  <a:schemeClr val="tx2">
                    <a:lumMod val="50000"/>
                  </a:schemeClr>
                </a:solidFill>
              </a:rPr>
              <a:t>Indicated by all cube size and harvest time lights are flashing</a:t>
            </a:r>
          </a:p>
        </p:txBody>
      </p:sp>
    </p:spTree>
    <p:extLst>
      <p:ext uri="{BB962C8B-B14F-4D97-AF65-F5344CB8AC3E}">
        <p14:creationId xmlns:p14="http://schemas.microsoft.com/office/powerpoint/2010/main" val="2446085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UC2024 and UC2724</a:t>
            </a:r>
          </a:p>
        </p:txBody>
      </p:sp>
      <p:sp>
        <p:nvSpPr>
          <p:cNvPr id="5" name="Content Placeholder 4"/>
          <p:cNvSpPr>
            <a:spLocks noGrp="1"/>
          </p:cNvSpPr>
          <p:nvPr>
            <p:ph idx="1"/>
          </p:nvPr>
        </p:nvSpPr>
        <p:spPr>
          <a:xfrm>
            <a:off x="457200" y="1143001"/>
            <a:ext cx="4578351" cy="4343400"/>
          </a:xfrm>
        </p:spPr>
        <p:txBody>
          <a:bodyPr>
            <a:normAutofit/>
          </a:bodyPr>
          <a:lstStyle/>
          <a:p>
            <a:r>
              <a:rPr lang="en-US" sz="2800" dirty="0">
                <a:solidFill>
                  <a:schemeClr val="tx2">
                    <a:lumMod val="50000"/>
                  </a:schemeClr>
                </a:solidFill>
              </a:rPr>
              <a:t>Cubed Ice Making</a:t>
            </a:r>
          </a:p>
          <a:p>
            <a:pPr lvl="1"/>
            <a:r>
              <a:rPr lang="en-US" sz="2400" dirty="0">
                <a:solidFill>
                  <a:schemeClr val="tx2">
                    <a:lumMod val="50000"/>
                  </a:schemeClr>
                </a:solidFill>
              </a:rPr>
              <a:t>24 inches wide</a:t>
            </a:r>
          </a:p>
          <a:p>
            <a:pPr lvl="1"/>
            <a:r>
              <a:rPr lang="en-US" sz="2400" dirty="0">
                <a:solidFill>
                  <a:schemeClr val="tx2">
                    <a:lumMod val="50000"/>
                  </a:schemeClr>
                </a:solidFill>
              </a:rPr>
              <a:t>39 inches high including legs</a:t>
            </a:r>
          </a:p>
          <a:p>
            <a:pPr lvl="1"/>
            <a:r>
              <a:rPr lang="en-US" sz="2400" dirty="0">
                <a:solidFill>
                  <a:schemeClr val="tx2">
                    <a:lumMod val="50000"/>
                  </a:schemeClr>
                </a:solidFill>
              </a:rPr>
              <a:t>Air or Water Cooled</a:t>
            </a:r>
          </a:p>
          <a:p>
            <a:pPr lvl="1"/>
            <a:r>
              <a:rPr lang="en-US" sz="2400" dirty="0">
                <a:solidFill>
                  <a:schemeClr val="tx2">
                    <a:lumMod val="50000"/>
                  </a:schemeClr>
                </a:solidFill>
              </a:rPr>
              <a:t>Airflow in and out of the front</a:t>
            </a:r>
          </a:p>
        </p:txBody>
      </p:sp>
      <p:pic>
        <p:nvPicPr>
          <p:cNvPr id="9" name="Picture 2">
            <a:extLst>
              <a:ext uri="{FF2B5EF4-FFF2-40B4-BE49-F238E27FC236}">
                <a16:creationId xmlns:a16="http://schemas.microsoft.com/office/drawing/2014/main" id="{FE4DC5C3-2EAE-4190-9067-1C1DC9F2947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395"/>
          <a:stretch/>
        </p:blipFill>
        <p:spPr bwMode="auto">
          <a:xfrm>
            <a:off x="5035550" y="990601"/>
            <a:ext cx="3803649"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rrow: Curved Left 4">
            <a:extLst>
              <a:ext uri="{FF2B5EF4-FFF2-40B4-BE49-F238E27FC236}">
                <a16:creationId xmlns:a16="http://schemas.microsoft.com/office/drawing/2014/main" id="{7319530E-974E-4C00-BFC1-6EE9E5F1E5D7}"/>
              </a:ext>
            </a:extLst>
          </p:cNvPr>
          <p:cNvSpPr>
            <a:spLocks/>
          </p:cNvSpPr>
          <p:nvPr/>
        </p:nvSpPr>
        <p:spPr bwMode="auto">
          <a:xfrm>
            <a:off x="7543800" y="2879726"/>
            <a:ext cx="1422400" cy="1541463"/>
          </a:xfrm>
          <a:custGeom>
            <a:avLst/>
            <a:gdLst>
              <a:gd name="T0" fmla="*/ 2192519 w 1370444"/>
              <a:gd name="T1" fmla="*/ 3095966 h 1388622"/>
              <a:gd name="T2" fmla="*/ 1140848 w 1370444"/>
              <a:gd name="T3" fmla="*/ 1414109 h 1388622"/>
              <a:gd name="T4" fmla="*/ 1229980 w 1370444"/>
              <a:gd name="T5" fmla="*/ 52256 h 1388622"/>
              <a:gd name="T6" fmla="*/ 2450237 w 1370444"/>
              <a:gd name="T7" fmla="*/ 2566150 h 1388622"/>
              <a:gd name="T8" fmla="*/ 2140971 w 1370444"/>
              <a:gd name="T9" fmla="*/ 4461452 h 1388622"/>
              <a:gd name="T10" fmla="*/ 518062 w 1370444"/>
              <a:gd name="T11" fmla="*/ 6620506 h 1388622"/>
              <a:gd name="T12" fmla="*/ 518062 w 1370444"/>
              <a:gd name="T13" fmla="*/ 7379802 h 1388622"/>
              <a:gd name="T14" fmla="*/ 0 w 1370444"/>
              <a:gd name="T15" fmla="*/ 5953614 h 1388622"/>
              <a:gd name="T16" fmla="*/ 518062 w 1370444"/>
              <a:gd name="T17" fmla="*/ 4342580 h 1388622"/>
              <a:gd name="T18" fmla="*/ 518062 w 1370444"/>
              <a:gd name="T19" fmla="*/ 5101888 h 1388622"/>
              <a:gd name="T20" fmla="*/ 2172306 w 1370444"/>
              <a:gd name="T21" fmla="*/ 3466717 h 13886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70444" h="1388622" stroke="0" extrusionOk="0">
                <a:moveTo>
                  <a:pt x="0" y="1120263"/>
                </a:moveTo>
                <a:lnTo>
                  <a:pt x="285750" y="817122"/>
                </a:lnTo>
                <a:lnTo>
                  <a:pt x="285750" y="959997"/>
                </a:lnTo>
                <a:cubicBezTo>
                  <a:pt x="683905" y="910737"/>
                  <a:pt x="1109871" y="824812"/>
                  <a:pt x="1217144" y="634596"/>
                </a:cubicBezTo>
                <a:cubicBezTo>
                  <a:pt x="1383131" y="928926"/>
                  <a:pt x="901830" y="1169526"/>
                  <a:pt x="285750" y="1245747"/>
                </a:cubicBezTo>
                <a:lnTo>
                  <a:pt x="285750" y="1388622"/>
                </a:lnTo>
                <a:lnTo>
                  <a:pt x="0" y="1120263"/>
                </a:lnTo>
                <a:close/>
              </a:path>
              <a:path w="1370444" h="1388622" stroke="0" extrusionOk="0">
                <a:moveTo>
                  <a:pt x="1237769" y="812910"/>
                </a:moveTo>
                <a:cubicBezTo>
                  <a:pt x="1237769" y="510430"/>
                  <a:pt x="1231028" y="295582"/>
                  <a:pt x="599767" y="295582"/>
                </a:cubicBezTo>
                <a:lnTo>
                  <a:pt x="717755" y="0"/>
                </a:lnTo>
                <a:cubicBezTo>
                  <a:pt x="1349016" y="0"/>
                  <a:pt x="1370444" y="189240"/>
                  <a:pt x="1370444" y="491720"/>
                </a:cubicBezTo>
                <a:lnTo>
                  <a:pt x="1237769" y="812910"/>
                </a:lnTo>
                <a:close/>
              </a:path>
              <a:path w="1370444" h="1388622" fill="none" extrusionOk="0">
                <a:moveTo>
                  <a:pt x="1209338" y="582552"/>
                </a:moveTo>
                <a:cubicBezTo>
                  <a:pt x="1209338" y="280072"/>
                  <a:pt x="890927" y="336965"/>
                  <a:pt x="629264" y="266086"/>
                </a:cubicBezTo>
                <a:cubicBezTo>
                  <a:pt x="629264" y="170836"/>
                  <a:pt x="678426" y="105083"/>
                  <a:pt x="678426" y="9833"/>
                </a:cubicBezTo>
                <a:cubicBezTo>
                  <a:pt x="1309687" y="9833"/>
                  <a:pt x="1351491" y="180380"/>
                  <a:pt x="1351491" y="482860"/>
                </a:cubicBezTo>
                <a:cubicBezTo>
                  <a:pt x="1342014" y="743495"/>
                  <a:pt x="1237768" y="720613"/>
                  <a:pt x="1180906" y="839490"/>
                </a:cubicBezTo>
                <a:cubicBezTo>
                  <a:pt x="1180906" y="1089235"/>
                  <a:pt x="790406" y="1183311"/>
                  <a:pt x="285750" y="1245748"/>
                </a:cubicBezTo>
                <a:lnTo>
                  <a:pt x="285750" y="1388622"/>
                </a:lnTo>
                <a:lnTo>
                  <a:pt x="0" y="1120263"/>
                </a:lnTo>
                <a:lnTo>
                  <a:pt x="285750" y="817122"/>
                </a:lnTo>
                <a:lnTo>
                  <a:pt x="285750" y="959997"/>
                </a:lnTo>
                <a:cubicBezTo>
                  <a:pt x="683905" y="910737"/>
                  <a:pt x="1090918" y="842531"/>
                  <a:pt x="1198191" y="652315"/>
                </a:cubicBezTo>
              </a:path>
            </a:pathLst>
          </a:custGeom>
          <a:solidFill>
            <a:schemeClr val="accent1"/>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cxnSp>
        <p:nvCxnSpPr>
          <p:cNvPr id="11" name="Connector: Curved 10">
            <a:extLst>
              <a:ext uri="{FF2B5EF4-FFF2-40B4-BE49-F238E27FC236}">
                <a16:creationId xmlns:a16="http://schemas.microsoft.com/office/drawing/2014/main" id="{66B13860-2F9E-4C58-B2C9-24838C678515}"/>
              </a:ext>
            </a:extLst>
          </p:cNvPr>
          <p:cNvCxnSpPr>
            <a:cxnSpLocks/>
          </p:cNvCxnSpPr>
          <p:nvPr/>
        </p:nvCxnSpPr>
        <p:spPr bwMode="auto">
          <a:xfrm rot="5400000">
            <a:off x="5715001" y="4341813"/>
            <a:ext cx="627062" cy="411163"/>
          </a:xfrm>
          <a:prstGeom prst="curvedConnector3">
            <a:avLst>
              <a:gd name="adj1" fmla="val 50000"/>
            </a:avLst>
          </a:prstGeom>
          <a:noFill/>
          <a:ln w="762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nector: Curved 14">
            <a:extLst>
              <a:ext uri="{FF2B5EF4-FFF2-40B4-BE49-F238E27FC236}">
                <a16:creationId xmlns:a16="http://schemas.microsoft.com/office/drawing/2014/main" id="{CF127990-3B60-475C-84AE-DD7B27496397}"/>
              </a:ext>
            </a:extLst>
          </p:cNvPr>
          <p:cNvCxnSpPr>
            <a:cxnSpLocks/>
          </p:cNvCxnSpPr>
          <p:nvPr/>
        </p:nvCxnSpPr>
        <p:spPr bwMode="auto">
          <a:xfrm rot="5400000">
            <a:off x="5965032" y="4560095"/>
            <a:ext cx="906462" cy="12700"/>
          </a:xfrm>
          <a:prstGeom prst="curvedConnector3">
            <a:avLst>
              <a:gd name="adj1" fmla="val 50000"/>
            </a:avLst>
          </a:prstGeom>
          <a:noFill/>
          <a:ln w="762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Connector: Curved 15">
            <a:extLst>
              <a:ext uri="{FF2B5EF4-FFF2-40B4-BE49-F238E27FC236}">
                <a16:creationId xmlns:a16="http://schemas.microsoft.com/office/drawing/2014/main" id="{AB609C39-39BC-4182-8ACB-8E9D96161D23}"/>
              </a:ext>
            </a:extLst>
          </p:cNvPr>
          <p:cNvCxnSpPr>
            <a:cxnSpLocks/>
          </p:cNvCxnSpPr>
          <p:nvPr/>
        </p:nvCxnSpPr>
        <p:spPr bwMode="auto">
          <a:xfrm rot="16200000" flipH="1">
            <a:off x="6410326" y="4425951"/>
            <a:ext cx="627062" cy="242887"/>
          </a:xfrm>
          <a:prstGeom prst="curvedConnector3">
            <a:avLst>
              <a:gd name="adj1" fmla="val 35884"/>
            </a:avLst>
          </a:prstGeom>
          <a:noFill/>
          <a:ln w="762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180181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No ice in bin</a:t>
            </a:r>
          </a:p>
          <a:p>
            <a:pPr lvl="1"/>
            <a:r>
              <a:rPr lang="en-US" altLang="en-US" sz="2000" dirty="0">
                <a:solidFill>
                  <a:schemeClr val="tx2">
                    <a:lumMod val="50000"/>
                  </a:schemeClr>
                </a:solidFill>
              </a:rPr>
              <a:t>Makes ice, but does not release from plate</a:t>
            </a:r>
          </a:p>
          <a:p>
            <a:r>
              <a:rPr lang="en-US" altLang="en-US" sz="2800" dirty="0">
                <a:solidFill>
                  <a:schemeClr val="tx2">
                    <a:lumMod val="50000"/>
                  </a:schemeClr>
                </a:solidFill>
              </a:rPr>
              <a:t>Check for</a:t>
            </a:r>
          </a:p>
          <a:p>
            <a:pPr lvl="1"/>
            <a:r>
              <a:rPr lang="en-US" altLang="en-US" sz="2400" dirty="0">
                <a:solidFill>
                  <a:schemeClr val="tx2">
                    <a:lumMod val="50000"/>
                  </a:schemeClr>
                </a:solidFill>
              </a:rPr>
              <a:t>Ice bridge too large</a:t>
            </a:r>
          </a:p>
          <a:p>
            <a:pPr lvl="1"/>
            <a:r>
              <a:rPr lang="en-US" altLang="en-US" sz="2400" dirty="0">
                <a:solidFill>
                  <a:schemeClr val="tx2">
                    <a:lumMod val="50000"/>
                  </a:schemeClr>
                </a:solidFill>
              </a:rPr>
              <a:t>Hot gas valve not opening</a:t>
            </a:r>
          </a:p>
          <a:p>
            <a:pPr lvl="1"/>
            <a:r>
              <a:rPr lang="en-US" altLang="en-US" sz="2400" dirty="0">
                <a:solidFill>
                  <a:schemeClr val="tx2">
                    <a:lumMod val="50000"/>
                  </a:schemeClr>
                </a:solidFill>
              </a:rPr>
              <a:t>Evaporator plate damaged</a:t>
            </a:r>
            <a:endParaRPr lang="en-US" altLang="en-US" sz="1600" dirty="0">
              <a:solidFill>
                <a:schemeClr val="tx2">
                  <a:lumMod val="50000"/>
                </a:schemeClr>
              </a:solidFill>
            </a:endParaRPr>
          </a:p>
        </p:txBody>
      </p:sp>
    </p:spTree>
    <p:extLst>
      <p:ext uri="{BB962C8B-B14F-4D97-AF65-F5344CB8AC3E}">
        <p14:creationId xmlns:p14="http://schemas.microsoft.com/office/powerpoint/2010/main" val="2168295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No ice</a:t>
            </a:r>
          </a:p>
          <a:p>
            <a:pPr lvl="1"/>
            <a:r>
              <a:rPr lang="en-US" altLang="en-US" sz="1600" dirty="0">
                <a:solidFill>
                  <a:schemeClr val="tx2">
                    <a:lumMod val="50000"/>
                  </a:schemeClr>
                </a:solidFill>
              </a:rPr>
              <a:t>Air cooled fan not turning</a:t>
            </a:r>
          </a:p>
          <a:p>
            <a:r>
              <a:rPr lang="en-US" altLang="en-US" sz="2800" dirty="0">
                <a:solidFill>
                  <a:schemeClr val="tx2">
                    <a:lumMod val="50000"/>
                  </a:schemeClr>
                </a:solidFill>
              </a:rPr>
              <a:t>Check for</a:t>
            </a:r>
          </a:p>
          <a:p>
            <a:pPr lvl="1"/>
            <a:r>
              <a:rPr lang="en-US" altLang="en-US" sz="2400" dirty="0">
                <a:solidFill>
                  <a:schemeClr val="tx2">
                    <a:lumMod val="50000"/>
                  </a:schemeClr>
                </a:solidFill>
              </a:rPr>
              <a:t>Open windings on fan motor</a:t>
            </a:r>
          </a:p>
          <a:p>
            <a:pPr lvl="1"/>
            <a:r>
              <a:rPr lang="en-US" altLang="en-US" sz="2400" dirty="0">
                <a:solidFill>
                  <a:schemeClr val="tx2">
                    <a:lumMod val="50000"/>
                  </a:schemeClr>
                </a:solidFill>
              </a:rPr>
              <a:t>Seized fan motor </a:t>
            </a:r>
          </a:p>
          <a:p>
            <a:pPr lvl="1"/>
            <a:r>
              <a:rPr lang="en-US" altLang="en-US" sz="2400" dirty="0">
                <a:solidFill>
                  <a:schemeClr val="tx2">
                    <a:lumMod val="50000"/>
                  </a:schemeClr>
                </a:solidFill>
              </a:rPr>
              <a:t>Fan pressure control not closing</a:t>
            </a:r>
          </a:p>
          <a:p>
            <a:pPr lvl="2"/>
            <a:r>
              <a:rPr lang="en-US" altLang="en-US" sz="2000" dirty="0">
                <a:solidFill>
                  <a:schemeClr val="tx2">
                    <a:lumMod val="50000"/>
                  </a:schemeClr>
                </a:solidFill>
              </a:rPr>
              <a:t>opens at 100 PSIG, auto reset closed at 150</a:t>
            </a:r>
            <a:endParaRPr lang="en-US" altLang="en-US" sz="1200" dirty="0">
              <a:solidFill>
                <a:schemeClr val="tx2">
                  <a:lumMod val="50000"/>
                </a:schemeClr>
              </a:solidFill>
            </a:endParaRPr>
          </a:p>
        </p:txBody>
      </p:sp>
      <p:pic>
        <p:nvPicPr>
          <p:cNvPr id="6" name="Picture 2">
            <a:extLst>
              <a:ext uri="{FF2B5EF4-FFF2-40B4-BE49-F238E27FC236}">
                <a16:creationId xmlns:a16="http://schemas.microsoft.com/office/drawing/2014/main" id="{E5D09415-0A8A-4E41-9687-8C6F1E6514B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1041400"/>
            <a:ext cx="35814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26596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No ice</a:t>
            </a:r>
          </a:p>
          <a:p>
            <a:pPr lvl="1"/>
            <a:r>
              <a:rPr lang="en-US" altLang="en-US" sz="1600" dirty="0">
                <a:solidFill>
                  <a:schemeClr val="tx2">
                    <a:lumMod val="50000"/>
                  </a:schemeClr>
                </a:solidFill>
              </a:rPr>
              <a:t>Unit in ice making mode (freeze light is ON) but contactor is not pulled in</a:t>
            </a:r>
          </a:p>
          <a:p>
            <a:r>
              <a:rPr lang="en-US" altLang="en-US" sz="2800" dirty="0">
                <a:solidFill>
                  <a:schemeClr val="tx2">
                    <a:lumMod val="50000"/>
                  </a:schemeClr>
                </a:solidFill>
              </a:rPr>
              <a:t>Check for</a:t>
            </a:r>
          </a:p>
          <a:p>
            <a:pPr lvl="1"/>
            <a:r>
              <a:rPr lang="en-US" altLang="en-US" sz="2400" dirty="0">
                <a:solidFill>
                  <a:schemeClr val="tx2">
                    <a:lumMod val="50000"/>
                  </a:schemeClr>
                </a:solidFill>
              </a:rPr>
              <a:t>Open contactor coil</a:t>
            </a:r>
          </a:p>
          <a:p>
            <a:pPr lvl="1"/>
            <a:r>
              <a:rPr lang="en-US" altLang="en-US" sz="2400" dirty="0">
                <a:solidFill>
                  <a:schemeClr val="tx2">
                    <a:lumMod val="50000"/>
                  </a:schemeClr>
                </a:solidFill>
              </a:rPr>
              <a:t>No power to contactor from controller</a:t>
            </a:r>
          </a:p>
          <a:p>
            <a:pPr lvl="1"/>
            <a:r>
              <a:rPr lang="en-US" altLang="en-US" sz="2400" dirty="0">
                <a:solidFill>
                  <a:schemeClr val="tx2">
                    <a:lumMod val="50000"/>
                  </a:schemeClr>
                </a:solidFill>
              </a:rPr>
              <a:t>High pressure cut out open </a:t>
            </a:r>
            <a:endParaRPr lang="en-US" altLang="en-US" sz="800" dirty="0">
              <a:solidFill>
                <a:schemeClr val="tx2">
                  <a:lumMod val="50000"/>
                </a:schemeClr>
              </a:solidFill>
            </a:endParaRPr>
          </a:p>
          <a:p>
            <a:pPr lvl="2"/>
            <a:r>
              <a:rPr lang="en-US" altLang="en-US" sz="2000" dirty="0">
                <a:solidFill>
                  <a:schemeClr val="tx2">
                    <a:lumMod val="50000"/>
                  </a:schemeClr>
                </a:solidFill>
              </a:rPr>
              <a:t>Opens at 400, auto reset closed at 300</a:t>
            </a:r>
          </a:p>
        </p:txBody>
      </p:sp>
    </p:spTree>
    <p:extLst>
      <p:ext uri="{BB962C8B-B14F-4D97-AF65-F5344CB8AC3E}">
        <p14:creationId xmlns:p14="http://schemas.microsoft.com/office/powerpoint/2010/main" val="17753042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Diagnostics</a:t>
            </a:r>
          </a:p>
        </p:txBody>
      </p:sp>
      <p:sp>
        <p:nvSpPr>
          <p:cNvPr id="5" name="Content Placeholder 4"/>
          <p:cNvSpPr>
            <a:spLocks noGrp="1"/>
          </p:cNvSpPr>
          <p:nvPr>
            <p:ph idx="1"/>
          </p:nvPr>
        </p:nvSpPr>
        <p:spPr/>
        <p:txBody>
          <a:bodyPr>
            <a:normAutofit lnSpcReduction="10000"/>
          </a:bodyPr>
          <a:lstStyle/>
          <a:p>
            <a:r>
              <a:rPr lang="en-US" altLang="en-US" sz="2800" dirty="0">
                <a:solidFill>
                  <a:schemeClr val="tx2">
                    <a:lumMod val="50000"/>
                  </a:schemeClr>
                </a:solidFill>
              </a:rPr>
              <a:t>No ice</a:t>
            </a:r>
          </a:p>
          <a:p>
            <a:pPr lvl="1"/>
            <a:r>
              <a:rPr lang="en-US" altLang="en-US" sz="2400" dirty="0">
                <a:solidFill>
                  <a:schemeClr val="tx2">
                    <a:lumMod val="50000"/>
                  </a:schemeClr>
                </a:solidFill>
              </a:rPr>
              <a:t>Compressor off, pump forcing water over evaporator</a:t>
            </a:r>
          </a:p>
          <a:p>
            <a:r>
              <a:rPr lang="en-US" altLang="en-US" sz="2800" dirty="0">
                <a:solidFill>
                  <a:schemeClr val="tx2">
                    <a:lumMod val="50000"/>
                  </a:schemeClr>
                </a:solidFill>
              </a:rPr>
              <a:t>Check for</a:t>
            </a:r>
          </a:p>
          <a:p>
            <a:pPr lvl="1"/>
            <a:r>
              <a:rPr lang="en-US" altLang="en-US" sz="2400" dirty="0">
                <a:solidFill>
                  <a:schemeClr val="tx2">
                    <a:lumMod val="50000"/>
                  </a:schemeClr>
                </a:solidFill>
              </a:rPr>
              <a:t>Overheating </a:t>
            </a:r>
          </a:p>
          <a:p>
            <a:pPr lvl="2"/>
            <a:r>
              <a:rPr lang="en-US" altLang="en-US" sz="2000" dirty="0">
                <a:solidFill>
                  <a:schemeClr val="tx2">
                    <a:lumMod val="50000"/>
                  </a:schemeClr>
                </a:solidFill>
              </a:rPr>
              <a:t>Low charge</a:t>
            </a:r>
          </a:p>
          <a:p>
            <a:pPr lvl="2"/>
            <a:r>
              <a:rPr lang="en-US" altLang="en-US" sz="2000" dirty="0">
                <a:solidFill>
                  <a:schemeClr val="tx2">
                    <a:lumMod val="50000"/>
                  </a:schemeClr>
                </a:solidFill>
              </a:rPr>
              <a:t>High superheat</a:t>
            </a:r>
          </a:p>
          <a:p>
            <a:pPr lvl="1"/>
            <a:r>
              <a:rPr lang="en-US" altLang="en-US" sz="2400" dirty="0">
                <a:solidFill>
                  <a:schemeClr val="tx2">
                    <a:lumMod val="50000"/>
                  </a:schemeClr>
                </a:solidFill>
              </a:rPr>
              <a:t>Contactor coil open</a:t>
            </a:r>
          </a:p>
          <a:p>
            <a:pPr lvl="1"/>
            <a:r>
              <a:rPr lang="en-US" altLang="en-US" sz="2400" dirty="0">
                <a:solidFill>
                  <a:schemeClr val="tx2">
                    <a:lumMod val="50000"/>
                  </a:schemeClr>
                </a:solidFill>
              </a:rPr>
              <a:t>Compressor not starting</a:t>
            </a:r>
          </a:p>
          <a:p>
            <a:pPr lvl="2"/>
            <a:r>
              <a:rPr lang="en-US" altLang="en-US" sz="2000" dirty="0">
                <a:solidFill>
                  <a:schemeClr val="tx2">
                    <a:lumMod val="50000"/>
                  </a:schemeClr>
                </a:solidFill>
              </a:rPr>
              <a:t>Start relay or PTCR</a:t>
            </a:r>
          </a:p>
          <a:p>
            <a:pPr lvl="2"/>
            <a:r>
              <a:rPr lang="en-US" altLang="en-US" sz="2000" dirty="0">
                <a:solidFill>
                  <a:schemeClr val="tx2">
                    <a:lumMod val="50000"/>
                  </a:schemeClr>
                </a:solidFill>
              </a:rPr>
              <a:t>Start capacitor</a:t>
            </a:r>
          </a:p>
          <a:p>
            <a:pPr lvl="2"/>
            <a:r>
              <a:rPr lang="en-US" altLang="en-US" sz="2000" dirty="0">
                <a:solidFill>
                  <a:schemeClr val="tx2">
                    <a:lumMod val="50000"/>
                  </a:schemeClr>
                </a:solidFill>
              </a:rPr>
              <a:t>Motor windings</a:t>
            </a:r>
          </a:p>
        </p:txBody>
      </p:sp>
    </p:spTree>
    <p:extLst>
      <p:ext uri="{BB962C8B-B14F-4D97-AF65-F5344CB8AC3E}">
        <p14:creationId xmlns:p14="http://schemas.microsoft.com/office/powerpoint/2010/main" val="9744095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Test Mode</a:t>
            </a:r>
          </a:p>
        </p:txBody>
      </p:sp>
      <p:sp>
        <p:nvSpPr>
          <p:cNvPr id="5" name="Content Placeholder 4"/>
          <p:cNvSpPr>
            <a:spLocks noGrp="1"/>
          </p:cNvSpPr>
          <p:nvPr>
            <p:ph idx="1"/>
          </p:nvPr>
        </p:nvSpPr>
        <p:spPr/>
        <p:txBody>
          <a:bodyPr>
            <a:normAutofit fontScale="92500" lnSpcReduction="20000"/>
          </a:bodyPr>
          <a:lstStyle/>
          <a:p>
            <a:r>
              <a:rPr lang="en-US" altLang="en-US" baseline="30000" dirty="0">
                <a:solidFill>
                  <a:schemeClr val="tx2">
                    <a:lumMod val="50000"/>
                  </a:schemeClr>
                </a:solidFill>
              </a:rPr>
              <a:t>To use test mode (pump will be off in Test Mode):</a:t>
            </a:r>
          </a:p>
          <a:p>
            <a:pPr lvl="1"/>
            <a:r>
              <a:rPr lang="en-US" altLang="en-US" baseline="30000" dirty="0">
                <a:solidFill>
                  <a:schemeClr val="tx2">
                    <a:lumMod val="50000"/>
                  </a:schemeClr>
                </a:solidFill>
              </a:rPr>
              <a:t>Place both thermistor probes in 32</a:t>
            </a:r>
            <a:r>
              <a:rPr lang="en-US" altLang="en-US" baseline="60000" dirty="0">
                <a:solidFill>
                  <a:schemeClr val="tx2">
                    <a:lumMod val="50000"/>
                  </a:schemeClr>
                </a:solidFill>
              </a:rPr>
              <a:t>o</a:t>
            </a:r>
            <a:r>
              <a:rPr lang="en-US" altLang="en-US" baseline="30000" dirty="0">
                <a:solidFill>
                  <a:schemeClr val="tx2">
                    <a:lumMod val="50000"/>
                  </a:schemeClr>
                </a:solidFill>
              </a:rPr>
              <a:t>F. water.</a:t>
            </a:r>
          </a:p>
          <a:p>
            <a:pPr lvl="1"/>
            <a:r>
              <a:rPr lang="en-US" altLang="en-US" baseline="30000" dirty="0">
                <a:solidFill>
                  <a:schemeClr val="tx2">
                    <a:lumMod val="50000"/>
                  </a:schemeClr>
                </a:solidFill>
              </a:rPr>
              <a:t>Push and hold the left plus (+) button and the lower right minus (-) button for at least 5 seconds. Then release them. The yellow LED will light up for 3 seconds.</a:t>
            </a:r>
          </a:p>
          <a:p>
            <a:pPr lvl="1"/>
            <a:r>
              <a:rPr lang="en-US" altLang="en-US" baseline="30000" dirty="0">
                <a:solidFill>
                  <a:schemeClr val="tx2">
                    <a:lumMod val="50000"/>
                  </a:schemeClr>
                </a:solidFill>
              </a:rPr>
              <a:t>Push and release the left plus (+) button. The yellow light will switch on if the evaporator thermistor resistance is correct.</a:t>
            </a:r>
          </a:p>
          <a:p>
            <a:pPr lvl="1"/>
            <a:r>
              <a:rPr lang="en-US" altLang="en-US" baseline="30000" dirty="0">
                <a:solidFill>
                  <a:schemeClr val="tx2">
                    <a:lumMod val="50000"/>
                  </a:schemeClr>
                </a:solidFill>
              </a:rPr>
              <a:t>Push it again and if the water thermistor resistance is correct, the yellow light will switch on.</a:t>
            </a:r>
          </a:p>
          <a:p>
            <a:pPr lvl="1"/>
            <a:r>
              <a:rPr lang="en-US" altLang="en-US" baseline="30000" dirty="0">
                <a:solidFill>
                  <a:schemeClr val="tx2">
                    <a:lumMod val="50000"/>
                  </a:schemeClr>
                </a:solidFill>
              </a:rPr>
              <a:t>Push and release the right plus (+) button. The blue light will switch on.</a:t>
            </a:r>
          </a:p>
          <a:p>
            <a:pPr lvl="1"/>
            <a:r>
              <a:rPr lang="en-US" altLang="en-US" baseline="30000" dirty="0">
                <a:solidFill>
                  <a:schemeClr val="tx2">
                    <a:lumMod val="50000"/>
                  </a:schemeClr>
                </a:solidFill>
              </a:rPr>
              <a:t>Push it again and the red light will switch on.</a:t>
            </a:r>
          </a:p>
          <a:p>
            <a:pPr lvl="1"/>
            <a:r>
              <a:rPr lang="en-US" altLang="en-US" baseline="30000" dirty="0">
                <a:solidFill>
                  <a:schemeClr val="tx2">
                    <a:lumMod val="50000"/>
                  </a:schemeClr>
                </a:solidFill>
              </a:rPr>
              <a:t>Push and hold the right minus (-) button. The green lights will switch on one at a time as long as the button is pushed in. Release when completed.</a:t>
            </a:r>
          </a:p>
          <a:p>
            <a:pPr lvl="1"/>
            <a:r>
              <a:rPr lang="en-US" altLang="en-US" baseline="30000" dirty="0">
                <a:solidFill>
                  <a:schemeClr val="tx2">
                    <a:lumMod val="50000"/>
                  </a:schemeClr>
                </a:solidFill>
              </a:rPr>
              <a:t>Push and release the right minus (-) button. The yellow light will switch on, indicating correct system memory.</a:t>
            </a:r>
          </a:p>
          <a:p>
            <a:r>
              <a:rPr lang="en-US" altLang="en-US" baseline="30000" dirty="0">
                <a:solidFill>
                  <a:schemeClr val="tx2">
                    <a:lumMod val="50000"/>
                  </a:schemeClr>
                </a:solidFill>
              </a:rPr>
              <a:t>Disconnect electrical power to end test mode</a:t>
            </a:r>
            <a:endParaRPr lang="en-US" altLang="en-US" dirty="0">
              <a:solidFill>
                <a:schemeClr val="tx2">
                  <a:lumMod val="50000"/>
                </a:schemeClr>
              </a:solidFill>
            </a:endParaRPr>
          </a:p>
        </p:txBody>
      </p:sp>
    </p:spTree>
    <p:extLst>
      <p:ext uri="{BB962C8B-B14F-4D97-AF65-F5344CB8AC3E}">
        <p14:creationId xmlns:p14="http://schemas.microsoft.com/office/powerpoint/2010/main" val="38460924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Remove front panel</a:t>
            </a:r>
          </a:p>
          <a:p>
            <a:r>
              <a:rPr lang="en-US" altLang="en-US" sz="2800" dirty="0">
                <a:solidFill>
                  <a:schemeClr val="tx2">
                    <a:lumMod val="50000"/>
                  </a:schemeClr>
                </a:solidFill>
              </a:rPr>
              <a:t>Drain water system</a:t>
            </a:r>
            <a:endParaRPr lang="en-US" altLang="en-US" sz="2000" dirty="0">
              <a:solidFill>
                <a:schemeClr val="tx2">
                  <a:lumMod val="50000"/>
                </a:schemeClr>
              </a:solidFill>
            </a:endParaRPr>
          </a:p>
        </p:txBody>
      </p:sp>
      <p:pic>
        <p:nvPicPr>
          <p:cNvPr id="6" name="Picture 2">
            <a:extLst>
              <a:ext uri="{FF2B5EF4-FFF2-40B4-BE49-F238E27FC236}">
                <a16:creationId xmlns:a16="http://schemas.microsoft.com/office/drawing/2014/main" id="{B92A35B4-74C9-4827-846A-603D9F3233A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4999" y="1130944"/>
            <a:ext cx="2802037" cy="420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0E7C3E5A-9753-46D3-8A71-5A3F7F026B9A}"/>
              </a:ext>
            </a:extLst>
          </p:cNvPr>
          <p:cNvPicPr>
            <a:picLocks noChangeAspect="1"/>
          </p:cNvPicPr>
          <p:nvPr/>
        </p:nvPicPr>
        <p:blipFill>
          <a:blip r:embed="rId4"/>
          <a:stretch>
            <a:fillRect/>
          </a:stretch>
        </p:blipFill>
        <p:spPr>
          <a:xfrm>
            <a:off x="592932" y="2590800"/>
            <a:ext cx="4495800" cy="29972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944996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Remove top panel</a:t>
            </a:r>
          </a:p>
          <a:p>
            <a:pPr lvl="1"/>
            <a:r>
              <a:rPr lang="en-US" altLang="en-US" sz="2400" dirty="0">
                <a:solidFill>
                  <a:schemeClr val="tx2">
                    <a:lumMod val="50000"/>
                  </a:schemeClr>
                </a:solidFill>
              </a:rPr>
              <a:t>Three thumb screws at back</a:t>
            </a:r>
          </a:p>
          <a:p>
            <a:pPr lvl="1"/>
            <a:r>
              <a:rPr lang="en-US" altLang="en-US" sz="2400" dirty="0">
                <a:solidFill>
                  <a:schemeClr val="tx2">
                    <a:lumMod val="50000"/>
                  </a:schemeClr>
                </a:solidFill>
              </a:rPr>
              <a:t>Push panel back slightly</a:t>
            </a:r>
          </a:p>
          <a:p>
            <a:pPr lvl="1"/>
            <a:r>
              <a:rPr lang="en-US" altLang="en-US" sz="2400" dirty="0">
                <a:solidFill>
                  <a:schemeClr val="tx2">
                    <a:lumMod val="50000"/>
                  </a:schemeClr>
                </a:solidFill>
              </a:rPr>
              <a:t>Lift up and off</a:t>
            </a:r>
          </a:p>
        </p:txBody>
      </p:sp>
      <p:pic>
        <p:nvPicPr>
          <p:cNvPr id="8" name="Picture 10">
            <a:extLst>
              <a:ext uri="{FF2B5EF4-FFF2-40B4-BE49-F238E27FC236}">
                <a16:creationId xmlns:a16="http://schemas.microsoft.com/office/drawing/2014/main" id="{6C50EB59-554B-478E-9077-6A3D9C1825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0001" r="13333" b="60001"/>
          <a:stretch>
            <a:fillRect/>
          </a:stretch>
        </p:blipFill>
        <p:spPr bwMode="auto">
          <a:xfrm>
            <a:off x="1066800" y="3017840"/>
            <a:ext cx="5257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a:extLst>
              <a:ext uri="{FF2B5EF4-FFF2-40B4-BE49-F238E27FC236}">
                <a16:creationId xmlns:a16="http://schemas.microsoft.com/office/drawing/2014/main" id="{10EC7D13-6080-400D-A16F-43CD6C50C2AA}"/>
              </a:ext>
            </a:extLst>
          </p:cNvPr>
          <p:cNvCxnSpPr>
            <a:cxnSpLocks noChangeShapeType="1"/>
          </p:cNvCxnSpPr>
          <p:nvPr/>
        </p:nvCxnSpPr>
        <p:spPr bwMode="auto">
          <a:xfrm>
            <a:off x="2133600" y="3276600"/>
            <a:ext cx="1143000" cy="152400"/>
          </a:xfrm>
          <a:prstGeom prst="straightConnector1">
            <a:avLst/>
          </a:prstGeom>
          <a:noFill/>
          <a:ln w="38100" algn="ctr">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4717583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Bin is not removable </a:t>
            </a:r>
          </a:p>
          <a:p>
            <a:r>
              <a:rPr lang="en-US" altLang="en-US" sz="2800" dirty="0">
                <a:solidFill>
                  <a:schemeClr val="tx2">
                    <a:lumMod val="50000"/>
                  </a:schemeClr>
                </a:solidFill>
              </a:rPr>
              <a:t>Removing left, right and back panels helps with access</a:t>
            </a:r>
          </a:p>
          <a:p>
            <a:r>
              <a:rPr lang="en-US" altLang="en-US" sz="2800" dirty="0">
                <a:solidFill>
                  <a:schemeClr val="tx2">
                    <a:lumMod val="50000"/>
                  </a:schemeClr>
                </a:solidFill>
              </a:rPr>
              <a:t>Water inlet solenoid valve is at the back</a:t>
            </a:r>
          </a:p>
          <a:p>
            <a:r>
              <a:rPr lang="en-US" altLang="en-US" sz="2800" dirty="0">
                <a:solidFill>
                  <a:schemeClr val="tx2">
                    <a:lumMod val="50000"/>
                  </a:schemeClr>
                </a:solidFill>
              </a:rPr>
              <a:t>Hot gas valve is at the back </a:t>
            </a:r>
          </a:p>
          <a:p>
            <a:r>
              <a:rPr lang="en-US" altLang="en-US" sz="2800" dirty="0">
                <a:solidFill>
                  <a:schemeClr val="tx2">
                    <a:lumMod val="50000"/>
                  </a:schemeClr>
                </a:solidFill>
              </a:rPr>
              <a:t>TXV is at the back</a:t>
            </a:r>
            <a:endParaRPr lang="en-US" altLang="en-US" sz="2400" dirty="0">
              <a:solidFill>
                <a:schemeClr val="tx2">
                  <a:lumMod val="50000"/>
                </a:schemeClr>
              </a:solidFill>
            </a:endParaRPr>
          </a:p>
        </p:txBody>
      </p:sp>
    </p:spTree>
    <p:extLst>
      <p:ext uri="{BB962C8B-B14F-4D97-AF65-F5344CB8AC3E}">
        <p14:creationId xmlns:p14="http://schemas.microsoft.com/office/powerpoint/2010/main" val="8293952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p:txBody>
          <a:bodyPr>
            <a:normAutofit/>
          </a:bodyPr>
          <a:lstStyle/>
          <a:p>
            <a:r>
              <a:rPr lang="en-US" altLang="en-US" sz="2800" dirty="0">
                <a:solidFill>
                  <a:schemeClr val="tx2">
                    <a:lumMod val="50000"/>
                  </a:schemeClr>
                </a:solidFill>
              </a:rPr>
              <a:t>Flap/Curtain switch is under the right side panel</a:t>
            </a:r>
            <a:endParaRPr lang="en-US" altLang="en-US" sz="2400" dirty="0">
              <a:solidFill>
                <a:schemeClr val="tx2">
                  <a:lumMod val="50000"/>
                </a:schemeClr>
              </a:solidFill>
            </a:endParaRPr>
          </a:p>
        </p:txBody>
      </p:sp>
      <p:pic>
        <p:nvPicPr>
          <p:cNvPr id="6" name="Picture 4">
            <a:extLst>
              <a:ext uri="{FF2B5EF4-FFF2-40B4-BE49-F238E27FC236}">
                <a16:creationId xmlns:a16="http://schemas.microsoft.com/office/drawing/2014/main" id="{2B9C8CCD-83D6-4AC2-981B-AA1EAC7BABE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9708" y="1723346"/>
            <a:ext cx="2804583"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01391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5105400" cy="4343400"/>
          </a:xfrm>
        </p:spPr>
        <p:txBody>
          <a:bodyPr>
            <a:normAutofit/>
          </a:bodyPr>
          <a:lstStyle/>
          <a:p>
            <a:r>
              <a:rPr lang="en-US" altLang="en-US" sz="2800" dirty="0">
                <a:solidFill>
                  <a:schemeClr val="tx2">
                    <a:lumMod val="50000"/>
                  </a:schemeClr>
                </a:solidFill>
              </a:rPr>
              <a:t>Water thermistor is at the back</a:t>
            </a:r>
          </a:p>
          <a:p>
            <a:r>
              <a:rPr lang="en-US" altLang="en-US" sz="2800" dirty="0">
                <a:solidFill>
                  <a:schemeClr val="tx2">
                    <a:lumMod val="50000"/>
                  </a:schemeClr>
                </a:solidFill>
              </a:rPr>
              <a:t>Water pump is at the back</a:t>
            </a:r>
          </a:p>
          <a:p>
            <a:r>
              <a:rPr lang="en-US" altLang="en-US" sz="2800" dirty="0">
                <a:solidFill>
                  <a:schemeClr val="tx2">
                    <a:lumMod val="50000"/>
                  </a:schemeClr>
                </a:solidFill>
              </a:rPr>
              <a:t>Evaporator thermistor is under the left panel</a:t>
            </a:r>
            <a:endParaRPr lang="en-US" altLang="en-US" sz="2400" dirty="0">
              <a:solidFill>
                <a:schemeClr val="tx2">
                  <a:lumMod val="50000"/>
                </a:schemeClr>
              </a:solidFill>
            </a:endParaRPr>
          </a:p>
        </p:txBody>
      </p:sp>
      <p:pic>
        <p:nvPicPr>
          <p:cNvPr id="7" name="Picture 6">
            <a:extLst>
              <a:ext uri="{FF2B5EF4-FFF2-40B4-BE49-F238E27FC236}">
                <a16:creationId xmlns:a16="http://schemas.microsoft.com/office/drawing/2014/main" id="{56B0FD06-D2B6-4E5C-B0B3-0FBDE07B35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990600"/>
            <a:ext cx="29210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3395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pic>
        <p:nvPicPr>
          <p:cNvPr id="6" name="Picture 4">
            <a:extLst>
              <a:ext uri="{FF2B5EF4-FFF2-40B4-BE49-F238E27FC236}">
                <a16:creationId xmlns:a16="http://schemas.microsoft.com/office/drawing/2014/main" id="{5693C898-A63E-4861-BD16-2873DF5864C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625" y="1447800"/>
            <a:ext cx="7089775" cy="472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81C7BD4-C74B-4DBB-BE6F-E878A6F660E1}"/>
              </a:ext>
            </a:extLst>
          </p:cNvPr>
          <p:cNvSpPr txBox="1">
            <a:spLocks noChangeArrowheads="1"/>
          </p:cNvSpPr>
          <p:nvPr/>
        </p:nvSpPr>
        <p:spPr bwMode="auto">
          <a:xfrm>
            <a:off x="7543800" y="4454525"/>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Air Filter</a:t>
            </a:r>
          </a:p>
        </p:txBody>
      </p:sp>
      <p:cxnSp>
        <p:nvCxnSpPr>
          <p:cNvPr id="8" name="Straight Arrow Connector 8">
            <a:extLst>
              <a:ext uri="{FF2B5EF4-FFF2-40B4-BE49-F238E27FC236}">
                <a16:creationId xmlns:a16="http://schemas.microsoft.com/office/drawing/2014/main" id="{F0277AC1-39AD-41EF-9F44-0934616012B8}"/>
              </a:ext>
            </a:extLst>
          </p:cNvPr>
          <p:cNvCxnSpPr>
            <a:cxnSpLocks noChangeShapeType="1"/>
          </p:cNvCxnSpPr>
          <p:nvPr/>
        </p:nvCxnSpPr>
        <p:spPr bwMode="auto">
          <a:xfrm>
            <a:off x="6932613" y="4021138"/>
            <a:ext cx="611187" cy="469900"/>
          </a:xfrm>
          <a:prstGeom prst="straightConnector1">
            <a:avLst/>
          </a:prstGeom>
          <a:noFill/>
          <a:ln w="38100" algn="ctr">
            <a:solidFill>
              <a:srgbClr val="FF0000"/>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7694530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8458200" cy="4343400"/>
          </a:xfrm>
        </p:spPr>
        <p:txBody>
          <a:bodyPr>
            <a:normAutofit/>
          </a:bodyPr>
          <a:lstStyle/>
          <a:p>
            <a:r>
              <a:rPr lang="en-US" altLang="en-US" sz="2800" dirty="0">
                <a:solidFill>
                  <a:schemeClr val="tx2">
                    <a:lumMod val="50000"/>
                  </a:schemeClr>
                </a:solidFill>
              </a:rPr>
              <a:t>Water pump</a:t>
            </a:r>
          </a:p>
        </p:txBody>
      </p:sp>
      <p:pic>
        <p:nvPicPr>
          <p:cNvPr id="6" name="Picture 4">
            <a:extLst>
              <a:ext uri="{FF2B5EF4-FFF2-40B4-BE49-F238E27FC236}">
                <a16:creationId xmlns:a16="http://schemas.microsoft.com/office/drawing/2014/main" id="{CF066DA3-7F49-4B11-A2E5-D04DFA0E265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r="11951"/>
          <a:stretch>
            <a:fillRect/>
          </a:stretch>
        </p:blipFill>
        <p:spPr bwMode="auto">
          <a:xfrm>
            <a:off x="3475038" y="1143000"/>
            <a:ext cx="53340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D6E89318-B570-4272-B7D6-E340B72A3450}"/>
              </a:ext>
            </a:extLst>
          </p:cNvPr>
          <p:cNvPicPr>
            <a:picLocks noChangeAspect="1"/>
          </p:cNvPicPr>
          <p:nvPr/>
        </p:nvPicPr>
        <p:blipFill>
          <a:blip r:embed="rId4"/>
          <a:stretch>
            <a:fillRect/>
          </a:stretch>
        </p:blipFill>
        <p:spPr>
          <a:xfrm>
            <a:off x="533400" y="2819400"/>
            <a:ext cx="3558736" cy="2971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420399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8458200" cy="4343400"/>
          </a:xfrm>
        </p:spPr>
        <p:txBody>
          <a:bodyPr>
            <a:normAutofit/>
          </a:bodyPr>
          <a:lstStyle/>
          <a:p>
            <a:r>
              <a:rPr lang="en-US" altLang="en-US" sz="2800" dirty="0">
                <a:solidFill>
                  <a:schemeClr val="tx2">
                    <a:lumMod val="50000"/>
                  </a:schemeClr>
                </a:solidFill>
              </a:rPr>
              <a:t>Evaporator</a:t>
            </a:r>
          </a:p>
        </p:txBody>
      </p:sp>
      <p:pic>
        <p:nvPicPr>
          <p:cNvPr id="7" name="Picture 8">
            <a:extLst>
              <a:ext uri="{FF2B5EF4-FFF2-40B4-BE49-F238E27FC236}">
                <a16:creationId xmlns:a16="http://schemas.microsoft.com/office/drawing/2014/main" id="{B77E5791-99EE-4D14-8152-243F9C5166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524000"/>
            <a:ext cx="5715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10">
            <a:extLst>
              <a:ext uri="{FF2B5EF4-FFF2-40B4-BE49-F238E27FC236}">
                <a16:creationId xmlns:a16="http://schemas.microsoft.com/office/drawing/2014/main" id="{BA7B9892-E87D-4E98-99AD-44FC08D37CD6}"/>
              </a:ext>
            </a:extLst>
          </p:cNvPr>
          <p:cNvCxnSpPr>
            <a:cxnSpLocks noChangeShapeType="1"/>
          </p:cNvCxnSpPr>
          <p:nvPr/>
        </p:nvCxnSpPr>
        <p:spPr bwMode="auto">
          <a:xfrm flipH="1">
            <a:off x="3657600" y="1371600"/>
            <a:ext cx="152400" cy="8382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12">
            <a:extLst>
              <a:ext uri="{FF2B5EF4-FFF2-40B4-BE49-F238E27FC236}">
                <a16:creationId xmlns:a16="http://schemas.microsoft.com/office/drawing/2014/main" id="{6C0A9A81-C0C6-4A0C-92CF-F1CC22110EC1}"/>
              </a:ext>
            </a:extLst>
          </p:cNvPr>
          <p:cNvCxnSpPr>
            <a:cxnSpLocks noChangeShapeType="1"/>
          </p:cNvCxnSpPr>
          <p:nvPr/>
        </p:nvCxnSpPr>
        <p:spPr bwMode="auto">
          <a:xfrm>
            <a:off x="5715000" y="1371600"/>
            <a:ext cx="152400" cy="8382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6951879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8458200" cy="4343400"/>
          </a:xfrm>
        </p:spPr>
        <p:txBody>
          <a:bodyPr>
            <a:normAutofit/>
          </a:bodyPr>
          <a:lstStyle/>
          <a:p>
            <a:r>
              <a:rPr lang="en-US" altLang="en-US" sz="2800" dirty="0">
                <a:solidFill>
                  <a:schemeClr val="tx2">
                    <a:lumMod val="50000"/>
                  </a:schemeClr>
                </a:solidFill>
              </a:rPr>
              <a:t>Compressor</a:t>
            </a:r>
          </a:p>
          <a:p>
            <a:pPr lvl="1"/>
            <a:r>
              <a:rPr lang="en-US" altLang="en-US" sz="2400" dirty="0">
                <a:solidFill>
                  <a:schemeClr val="tx2">
                    <a:lumMod val="50000"/>
                  </a:schemeClr>
                </a:solidFill>
              </a:rPr>
              <a:t>Behind lower back panel</a:t>
            </a:r>
          </a:p>
        </p:txBody>
      </p:sp>
      <p:pic>
        <p:nvPicPr>
          <p:cNvPr id="11" name="Picture 4">
            <a:extLst>
              <a:ext uri="{FF2B5EF4-FFF2-40B4-BE49-F238E27FC236}">
                <a16:creationId xmlns:a16="http://schemas.microsoft.com/office/drawing/2014/main" id="{75D2B939-8573-40E2-9EAA-854E60B139E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5950" y="2121762"/>
            <a:ext cx="53721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52304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Taking the Unit Apart</a:t>
            </a:r>
          </a:p>
        </p:txBody>
      </p:sp>
      <p:sp>
        <p:nvSpPr>
          <p:cNvPr id="5" name="Content Placeholder 4"/>
          <p:cNvSpPr>
            <a:spLocks noGrp="1"/>
          </p:cNvSpPr>
          <p:nvPr>
            <p:ph idx="1"/>
          </p:nvPr>
        </p:nvSpPr>
        <p:spPr>
          <a:xfrm>
            <a:off x="457200" y="1143001"/>
            <a:ext cx="8458200" cy="4343400"/>
          </a:xfrm>
        </p:spPr>
        <p:txBody>
          <a:bodyPr>
            <a:normAutofit/>
          </a:bodyPr>
          <a:lstStyle/>
          <a:p>
            <a:r>
              <a:rPr lang="en-US" altLang="en-US" sz="2800" dirty="0">
                <a:solidFill>
                  <a:schemeClr val="tx2">
                    <a:lumMod val="50000"/>
                  </a:schemeClr>
                </a:solidFill>
              </a:rPr>
              <a:t>Fan</a:t>
            </a:r>
          </a:p>
          <a:p>
            <a:pPr lvl="1"/>
            <a:r>
              <a:rPr lang="en-US" altLang="en-US" sz="2400" dirty="0">
                <a:solidFill>
                  <a:schemeClr val="tx2">
                    <a:lumMod val="50000"/>
                  </a:schemeClr>
                </a:solidFill>
              </a:rPr>
              <a:t>Removable from the front and with the left panel off</a:t>
            </a:r>
          </a:p>
          <a:p>
            <a:pPr lvl="1"/>
            <a:r>
              <a:rPr lang="en-US" altLang="en-US" sz="2400" dirty="0">
                <a:solidFill>
                  <a:schemeClr val="tx2">
                    <a:lumMod val="50000"/>
                  </a:schemeClr>
                </a:solidFill>
              </a:rPr>
              <a:t>Access holes for easy access to back screws</a:t>
            </a:r>
          </a:p>
        </p:txBody>
      </p:sp>
      <p:pic>
        <p:nvPicPr>
          <p:cNvPr id="6" name="Picture 4">
            <a:extLst>
              <a:ext uri="{FF2B5EF4-FFF2-40B4-BE49-F238E27FC236}">
                <a16:creationId xmlns:a16="http://schemas.microsoft.com/office/drawing/2014/main" id="{CF693044-419D-4699-9A0F-845A90059A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2645051"/>
            <a:ext cx="46482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81273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Technical Service: 1-800-533-6006</a:t>
            </a:r>
          </a:p>
        </p:txBody>
      </p:sp>
      <p:sp>
        <p:nvSpPr>
          <p:cNvPr id="5" name="Content Placeholder 4"/>
          <p:cNvSpPr>
            <a:spLocks noGrp="1"/>
          </p:cNvSpPr>
          <p:nvPr>
            <p:ph idx="1"/>
          </p:nvPr>
        </p:nvSpPr>
        <p:spPr>
          <a:xfrm>
            <a:off x="457200" y="907418"/>
            <a:ext cx="8458200" cy="4343400"/>
          </a:xfrm>
        </p:spPr>
        <p:txBody>
          <a:bodyPr>
            <a:normAutofit/>
          </a:bodyPr>
          <a:lstStyle/>
          <a:p>
            <a:pPr marL="0" indent="0" algn="ctr">
              <a:buNone/>
            </a:pPr>
            <a:r>
              <a:rPr lang="en-US" altLang="en-US" sz="2400" dirty="0">
                <a:solidFill>
                  <a:schemeClr val="tx2">
                    <a:lumMod val="50000"/>
                  </a:schemeClr>
                </a:solidFill>
              </a:rPr>
              <a:t>www.Scotsman-ice.com</a:t>
            </a:r>
          </a:p>
        </p:txBody>
      </p:sp>
      <p:pic>
        <p:nvPicPr>
          <p:cNvPr id="7" name="Picture 4">
            <a:extLst>
              <a:ext uri="{FF2B5EF4-FFF2-40B4-BE49-F238E27FC236}">
                <a16:creationId xmlns:a16="http://schemas.microsoft.com/office/drawing/2014/main" id="{4921C5B4-8E3A-4D7C-94A6-FCCCEC4A76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506538"/>
            <a:ext cx="3525838" cy="367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a:extLst>
              <a:ext uri="{FF2B5EF4-FFF2-40B4-BE49-F238E27FC236}">
                <a16:creationId xmlns:a16="http://schemas.microsoft.com/office/drawing/2014/main" id="{3A4966F4-D362-45F6-B60B-A77996C72E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44638"/>
            <a:ext cx="3857625" cy="355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a:extLst>
              <a:ext uri="{FF2B5EF4-FFF2-40B4-BE49-F238E27FC236}">
                <a16:creationId xmlns:a16="http://schemas.microsoft.com/office/drawing/2014/main" id="{08C84541-EA2A-47F3-85A0-9EBBF5AD77A6}"/>
              </a:ext>
            </a:extLst>
          </p:cNvPr>
          <p:cNvCxnSpPr>
            <a:cxnSpLocks/>
          </p:cNvCxnSpPr>
          <p:nvPr/>
        </p:nvCxnSpPr>
        <p:spPr bwMode="auto">
          <a:xfrm>
            <a:off x="3095625" y="3314700"/>
            <a:ext cx="2085975" cy="0"/>
          </a:xfrm>
          <a:prstGeom prst="straightConnector1">
            <a:avLst/>
          </a:prstGeom>
          <a:ln>
            <a:solidFill>
              <a:schemeClr val="tx1"/>
            </a:solidFill>
            <a:headEnd type="none" w="med" len="med"/>
            <a:tailEnd type="arrow"/>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7509624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Questions?</a:t>
            </a:r>
          </a:p>
        </p:txBody>
      </p:sp>
    </p:spTree>
    <p:extLst>
      <p:ext uri="{BB962C8B-B14F-4D97-AF65-F5344CB8AC3E}">
        <p14:creationId xmlns:p14="http://schemas.microsoft.com/office/powerpoint/2010/main" val="895619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pic>
        <p:nvPicPr>
          <p:cNvPr id="3" name="Picture 8">
            <a:extLst>
              <a:ext uri="{FF2B5EF4-FFF2-40B4-BE49-F238E27FC236}">
                <a16:creationId xmlns:a16="http://schemas.microsoft.com/office/drawing/2014/main" id="{1B739330-B67D-4275-8233-BAFF966CED5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497" b="7843"/>
          <a:stretch/>
        </p:blipFill>
        <p:spPr bwMode="auto">
          <a:xfrm>
            <a:off x="2628900" y="990600"/>
            <a:ext cx="3886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6">
            <a:extLst>
              <a:ext uri="{FF2B5EF4-FFF2-40B4-BE49-F238E27FC236}">
                <a16:creationId xmlns:a16="http://schemas.microsoft.com/office/drawing/2014/main" id="{7243499A-E80F-463F-8E90-AB5C7B776DBD}"/>
              </a:ext>
            </a:extLst>
          </p:cNvPr>
          <p:cNvCxnSpPr>
            <a:cxnSpLocks noChangeShapeType="1"/>
          </p:cNvCxnSpPr>
          <p:nvPr/>
        </p:nvCxnSpPr>
        <p:spPr bwMode="auto">
          <a:xfrm flipV="1">
            <a:off x="1879600" y="4557713"/>
            <a:ext cx="1320800" cy="344859"/>
          </a:xfrm>
          <a:prstGeom prst="straightConnector1">
            <a:avLst/>
          </a:prstGeom>
          <a:noFill/>
          <a:ln w="1905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Arrow Connector 8">
            <a:extLst>
              <a:ext uri="{FF2B5EF4-FFF2-40B4-BE49-F238E27FC236}">
                <a16:creationId xmlns:a16="http://schemas.microsoft.com/office/drawing/2014/main" id="{40CECAF0-0FC8-44BF-B126-ED0E7B49EC72}"/>
              </a:ext>
            </a:extLst>
          </p:cNvPr>
          <p:cNvCxnSpPr>
            <a:cxnSpLocks noChangeShapeType="1"/>
            <a:stCxn id="9" idx="1"/>
          </p:cNvCxnSpPr>
          <p:nvPr/>
        </p:nvCxnSpPr>
        <p:spPr bwMode="auto">
          <a:xfrm flipH="1" flipV="1">
            <a:off x="5414963" y="4421188"/>
            <a:ext cx="1062037" cy="136525"/>
          </a:xfrm>
          <a:prstGeom prst="straightConnector1">
            <a:avLst/>
          </a:prstGeom>
          <a:noFill/>
          <a:ln w="1905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10">
            <a:extLst>
              <a:ext uri="{FF2B5EF4-FFF2-40B4-BE49-F238E27FC236}">
                <a16:creationId xmlns:a16="http://schemas.microsoft.com/office/drawing/2014/main" id="{B52102B4-F917-48BA-A9A4-F08127DD8A19}"/>
              </a:ext>
            </a:extLst>
          </p:cNvPr>
          <p:cNvCxnSpPr>
            <a:cxnSpLocks noChangeShapeType="1"/>
          </p:cNvCxnSpPr>
          <p:nvPr/>
        </p:nvCxnSpPr>
        <p:spPr bwMode="auto">
          <a:xfrm flipH="1">
            <a:off x="4953000" y="2079625"/>
            <a:ext cx="1905000" cy="598488"/>
          </a:xfrm>
          <a:prstGeom prst="straightConnector1">
            <a:avLst/>
          </a:prstGeom>
          <a:noFill/>
          <a:ln w="1905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26">
            <a:extLst>
              <a:ext uri="{FF2B5EF4-FFF2-40B4-BE49-F238E27FC236}">
                <a16:creationId xmlns:a16="http://schemas.microsoft.com/office/drawing/2014/main" id="{37CB5B09-92C8-40E3-92B2-C6102186FBF3}"/>
              </a:ext>
            </a:extLst>
          </p:cNvPr>
          <p:cNvSpPr txBox="1">
            <a:spLocks noChangeArrowheads="1"/>
          </p:cNvSpPr>
          <p:nvPr/>
        </p:nvSpPr>
        <p:spPr bwMode="auto">
          <a:xfrm>
            <a:off x="6477000" y="4373563"/>
            <a:ext cx="1954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solidFill>
                  <a:schemeClr val="tx2">
                    <a:lumMod val="50000"/>
                  </a:schemeClr>
                </a:solidFill>
                <a:latin typeface="+mn-lt"/>
                <a:cs typeface="Arial" panose="020B0604020202020204" pitchFamily="34" charset="0"/>
              </a:rPr>
              <a:t>Control Box</a:t>
            </a:r>
          </a:p>
        </p:txBody>
      </p:sp>
      <p:sp>
        <p:nvSpPr>
          <p:cNvPr id="10" name="TextBox 27">
            <a:extLst>
              <a:ext uri="{FF2B5EF4-FFF2-40B4-BE49-F238E27FC236}">
                <a16:creationId xmlns:a16="http://schemas.microsoft.com/office/drawing/2014/main" id="{1327EA8C-A53E-461F-A2BA-5DD4C4332A5B}"/>
              </a:ext>
            </a:extLst>
          </p:cNvPr>
          <p:cNvSpPr txBox="1">
            <a:spLocks noChangeArrowheads="1"/>
          </p:cNvSpPr>
          <p:nvPr/>
        </p:nvSpPr>
        <p:spPr bwMode="auto">
          <a:xfrm>
            <a:off x="762000" y="4717628"/>
            <a:ext cx="1371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dirty="0">
                <a:solidFill>
                  <a:schemeClr val="tx2">
                    <a:lumMod val="50000"/>
                  </a:schemeClr>
                </a:solidFill>
                <a:latin typeface="+mn-lt"/>
                <a:cs typeface="Arial" panose="020B0604020202020204" pitchFamily="34" charset="0"/>
              </a:rPr>
              <a:t>Fan Motor</a:t>
            </a:r>
          </a:p>
        </p:txBody>
      </p:sp>
      <p:sp>
        <p:nvSpPr>
          <p:cNvPr id="11" name="TextBox 9216">
            <a:extLst>
              <a:ext uri="{FF2B5EF4-FFF2-40B4-BE49-F238E27FC236}">
                <a16:creationId xmlns:a16="http://schemas.microsoft.com/office/drawing/2014/main" id="{43920BF2-9BDD-4B6E-BBBA-E7F471A07B9F}"/>
              </a:ext>
            </a:extLst>
          </p:cNvPr>
          <p:cNvSpPr txBox="1">
            <a:spLocks noChangeArrowheads="1"/>
          </p:cNvSpPr>
          <p:nvPr/>
        </p:nvSpPr>
        <p:spPr bwMode="auto">
          <a:xfrm>
            <a:off x="6858000" y="1862138"/>
            <a:ext cx="182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a:solidFill>
                  <a:schemeClr val="tx2">
                    <a:lumMod val="50000"/>
                  </a:schemeClr>
                </a:solidFill>
                <a:latin typeface="+mn-lt"/>
                <a:cs typeface="Arial" panose="020B0604020202020204" pitchFamily="34" charset="0"/>
              </a:rPr>
              <a:t>Ice Storage Bin</a:t>
            </a:r>
          </a:p>
        </p:txBody>
      </p:sp>
    </p:spTree>
    <p:extLst>
      <p:ext uri="{BB962C8B-B14F-4D97-AF65-F5344CB8AC3E}">
        <p14:creationId xmlns:p14="http://schemas.microsoft.com/office/powerpoint/2010/main" val="3713573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pic>
        <p:nvPicPr>
          <p:cNvPr id="12" name="Picture 2">
            <a:extLst>
              <a:ext uri="{FF2B5EF4-FFF2-40B4-BE49-F238E27FC236}">
                <a16:creationId xmlns:a16="http://schemas.microsoft.com/office/drawing/2014/main" id="{82B0E15F-6725-4826-A450-B4562CE8DB3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912" b="4063"/>
          <a:stretch/>
        </p:blipFill>
        <p:spPr bwMode="auto">
          <a:xfrm>
            <a:off x="1113631" y="1600200"/>
            <a:ext cx="6916738" cy="392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5">
            <a:extLst>
              <a:ext uri="{FF2B5EF4-FFF2-40B4-BE49-F238E27FC236}">
                <a16:creationId xmlns:a16="http://schemas.microsoft.com/office/drawing/2014/main" id="{4CA569B5-D306-4F66-8109-6954FC6F472F}"/>
              </a:ext>
            </a:extLst>
          </p:cNvPr>
          <p:cNvCxnSpPr>
            <a:cxnSpLocks/>
          </p:cNvCxnSpPr>
          <p:nvPr/>
        </p:nvCxnSpPr>
        <p:spPr bwMode="auto">
          <a:xfrm flipH="1">
            <a:off x="5045075" y="2538413"/>
            <a:ext cx="2963863" cy="1000125"/>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7">
            <a:extLst>
              <a:ext uri="{FF2B5EF4-FFF2-40B4-BE49-F238E27FC236}">
                <a16:creationId xmlns:a16="http://schemas.microsoft.com/office/drawing/2014/main" id="{2C3B0BF7-DE28-4185-8987-587E660B69DB}"/>
              </a:ext>
            </a:extLst>
          </p:cNvPr>
          <p:cNvCxnSpPr>
            <a:cxnSpLocks noChangeShapeType="1"/>
          </p:cNvCxnSpPr>
          <p:nvPr/>
        </p:nvCxnSpPr>
        <p:spPr bwMode="auto">
          <a:xfrm>
            <a:off x="2222168" y="1600200"/>
            <a:ext cx="2836200" cy="930575"/>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9">
            <a:extLst>
              <a:ext uri="{FF2B5EF4-FFF2-40B4-BE49-F238E27FC236}">
                <a16:creationId xmlns:a16="http://schemas.microsoft.com/office/drawing/2014/main" id="{3E0934FD-48FC-4F93-89E5-7B215BC00B71}"/>
              </a:ext>
            </a:extLst>
          </p:cNvPr>
          <p:cNvCxnSpPr>
            <a:cxnSpLocks noChangeShapeType="1"/>
          </p:cNvCxnSpPr>
          <p:nvPr/>
        </p:nvCxnSpPr>
        <p:spPr bwMode="auto">
          <a:xfrm flipV="1">
            <a:off x="2301875" y="4876800"/>
            <a:ext cx="2651125" cy="857250"/>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0">
            <a:extLst>
              <a:ext uri="{FF2B5EF4-FFF2-40B4-BE49-F238E27FC236}">
                <a16:creationId xmlns:a16="http://schemas.microsoft.com/office/drawing/2014/main" id="{99B9206B-BC5A-4ACA-BF61-630A0ED088F7}"/>
              </a:ext>
            </a:extLst>
          </p:cNvPr>
          <p:cNvSpPr txBox="1">
            <a:spLocks noChangeArrowheads="1"/>
          </p:cNvSpPr>
          <p:nvPr/>
        </p:nvSpPr>
        <p:spPr bwMode="auto">
          <a:xfrm>
            <a:off x="722313" y="1106488"/>
            <a:ext cx="182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Transformer</a:t>
            </a:r>
          </a:p>
        </p:txBody>
      </p:sp>
      <p:sp>
        <p:nvSpPr>
          <p:cNvPr id="18" name="TextBox 11">
            <a:extLst>
              <a:ext uri="{FF2B5EF4-FFF2-40B4-BE49-F238E27FC236}">
                <a16:creationId xmlns:a16="http://schemas.microsoft.com/office/drawing/2014/main" id="{E32EDE5B-E84E-46ED-A98B-E2414F9766C3}"/>
              </a:ext>
            </a:extLst>
          </p:cNvPr>
          <p:cNvSpPr txBox="1">
            <a:spLocks noChangeArrowheads="1"/>
          </p:cNvSpPr>
          <p:nvPr/>
        </p:nvSpPr>
        <p:spPr bwMode="auto">
          <a:xfrm>
            <a:off x="8021117" y="2222798"/>
            <a:ext cx="12112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Controller Lights and Buttons</a:t>
            </a:r>
          </a:p>
        </p:txBody>
      </p:sp>
      <p:sp>
        <p:nvSpPr>
          <p:cNvPr id="19" name="TextBox 12">
            <a:extLst>
              <a:ext uri="{FF2B5EF4-FFF2-40B4-BE49-F238E27FC236}">
                <a16:creationId xmlns:a16="http://schemas.microsoft.com/office/drawing/2014/main" id="{A7FFFD3B-37CC-48DC-9C64-D2C107F63E22}"/>
              </a:ext>
            </a:extLst>
          </p:cNvPr>
          <p:cNvSpPr txBox="1">
            <a:spLocks noChangeArrowheads="1"/>
          </p:cNvSpPr>
          <p:nvPr/>
        </p:nvSpPr>
        <p:spPr bwMode="auto">
          <a:xfrm>
            <a:off x="815474" y="5580855"/>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Master Switch</a:t>
            </a:r>
          </a:p>
        </p:txBody>
      </p:sp>
      <p:sp>
        <p:nvSpPr>
          <p:cNvPr id="20" name="TextBox 16">
            <a:extLst>
              <a:ext uri="{FF2B5EF4-FFF2-40B4-BE49-F238E27FC236}">
                <a16:creationId xmlns:a16="http://schemas.microsoft.com/office/drawing/2014/main" id="{7C896021-8143-4AD0-988D-11D3E66C3819}"/>
              </a:ext>
            </a:extLst>
          </p:cNvPr>
          <p:cNvSpPr txBox="1">
            <a:spLocks noChangeArrowheads="1"/>
          </p:cNvSpPr>
          <p:nvPr/>
        </p:nvSpPr>
        <p:spPr bwMode="auto">
          <a:xfrm>
            <a:off x="3048000" y="925511"/>
            <a:ext cx="3048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sz="2400" dirty="0">
                <a:solidFill>
                  <a:schemeClr val="tx2">
                    <a:lumMod val="50000"/>
                  </a:schemeClr>
                </a:solidFill>
                <a:latin typeface="+mn-lt"/>
              </a:rPr>
              <a:t>Slide Out Electrical Box</a:t>
            </a:r>
          </a:p>
        </p:txBody>
      </p:sp>
      <p:cxnSp>
        <p:nvCxnSpPr>
          <p:cNvPr id="21" name="Straight Arrow Connector 23">
            <a:extLst>
              <a:ext uri="{FF2B5EF4-FFF2-40B4-BE49-F238E27FC236}">
                <a16:creationId xmlns:a16="http://schemas.microsoft.com/office/drawing/2014/main" id="{E7C1DEDB-AFA9-42F0-B2AC-C448783AD55E}"/>
              </a:ext>
            </a:extLst>
          </p:cNvPr>
          <p:cNvCxnSpPr>
            <a:cxnSpLocks noChangeShapeType="1"/>
          </p:cNvCxnSpPr>
          <p:nvPr/>
        </p:nvCxnSpPr>
        <p:spPr bwMode="auto">
          <a:xfrm flipH="1">
            <a:off x="6482557" y="1366716"/>
            <a:ext cx="1395283" cy="1376484"/>
          </a:xfrm>
          <a:prstGeom prst="straightConnector1">
            <a:avLst/>
          </a:prstGeom>
          <a:noFill/>
          <a:ln w="3810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4">
            <a:extLst>
              <a:ext uri="{FF2B5EF4-FFF2-40B4-BE49-F238E27FC236}">
                <a16:creationId xmlns:a16="http://schemas.microsoft.com/office/drawing/2014/main" id="{EF10D416-EDF3-4F70-BF06-449113297A2E}"/>
              </a:ext>
            </a:extLst>
          </p:cNvPr>
          <p:cNvSpPr txBox="1">
            <a:spLocks noChangeArrowheads="1"/>
          </p:cNvSpPr>
          <p:nvPr/>
        </p:nvSpPr>
        <p:spPr bwMode="auto">
          <a:xfrm>
            <a:off x="7278688" y="1017288"/>
            <a:ext cx="1327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latin typeface="+mn-lt"/>
              </a:rPr>
              <a:t>Contactor</a:t>
            </a:r>
          </a:p>
        </p:txBody>
      </p:sp>
    </p:spTree>
    <p:extLst>
      <p:ext uri="{BB962C8B-B14F-4D97-AF65-F5344CB8AC3E}">
        <p14:creationId xmlns:p14="http://schemas.microsoft.com/office/powerpoint/2010/main" val="3357443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chemeClr val="tx2">
                    <a:lumMod val="50000"/>
                  </a:schemeClr>
                </a:solidFill>
              </a:rPr>
              <a:t>Component Location</a:t>
            </a:r>
          </a:p>
        </p:txBody>
      </p:sp>
      <p:pic>
        <p:nvPicPr>
          <p:cNvPr id="3" name="Picture 2">
            <a:extLst>
              <a:ext uri="{FF2B5EF4-FFF2-40B4-BE49-F238E27FC236}">
                <a16:creationId xmlns:a16="http://schemas.microsoft.com/office/drawing/2014/main" id="{0B27C243-DDB0-4159-8389-2592F74179C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030" b="21700"/>
          <a:stretch/>
        </p:blipFill>
        <p:spPr bwMode="auto">
          <a:xfrm>
            <a:off x="327026" y="1447800"/>
            <a:ext cx="6759574" cy="379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13">
            <a:extLst>
              <a:ext uri="{FF2B5EF4-FFF2-40B4-BE49-F238E27FC236}">
                <a16:creationId xmlns:a16="http://schemas.microsoft.com/office/drawing/2014/main" id="{4DD67739-D7A4-436D-84DF-B5AFA27F83A5}"/>
              </a:ext>
            </a:extLst>
          </p:cNvPr>
          <p:cNvCxnSpPr>
            <a:cxnSpLocks noChangeShapeType="1"/>
          </p:cNvCxnSpPr>
          <p:nvPr/>
        </p:nvCxnSpPr>
        <p:spPr bwMode="auto">
          <a:xfrm flipV="1">
            <a:off x="6934200" y="3248819"/>
            <a:ext cx="1295400" cy="927100"/>
          </a:xfrm>
          <a:prstGeom prst="straightConnector1">
            <a:avLst/>
          </a:prstGeom>
          <a:noFill/>
          <a:ln w="38100" algn="ctr">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15">
            <a:extLst>
              <a:ext uri="{FF2B5EF4-FFF2-40B4-BE49-F238E27FC236}">
                <a16:creationId xmlns:a16="http://schemas.microsoft.com/office/drawing/2014/main" id="{139DE2FD-6F98-4E1E-82BC-0E8A09C098B1}"/>
              </a:ext>
            </a:extLst>
          </p:cNvPr>
          <p:cNvSpPr txBox="1">
            <a:spLocks noChangeArrowheads="1"/>
          </p:cNvSpPr>
          <p:nvPr/>
        </p:nvSpPr>
        <p:spPr bwMode="auto">
          <a:xfrm>
            <a:off x="7772400" y="2880519"/>
            <a:ext cx="1981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har char="•"/>
              <a:defRPr>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nSpc>
                <a:spcPct val="100000"/>
              </a:lnSpc>
              <a:spcBef>
                <a:spcPct val="0"/>
              </a:spcBef>
              <a:buFontTx/>
              <a:buNone/>
            </a:pPr>
            <a:r>
              <a:rPr lang="en-US" altLang="en-US" dirty="0">
                <a:solidFill>
                  <a:schemeClr val="tx2">
                    <a:lumMod val="50000"/>
                  </a:schemeClr>
                </a:solidFill>
              </a:rPr>
              <a:t>Drain Hose</a:t>
            </a:r>
          </a:p>
        </p:txBody>
      </p:sp>
    </p:spTree>
    <p:extLst>
      <p:ext uri="{BB962C8B-B14F-4D97-AF65-F5344CB8AC3E}">
        <p14:creationId xmlns:p14="http://schemas.microsoft.com/office/powerpoint/2010/main" val="29541605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TotalTime>
  <Words>6013</Words>
  <Application>Microsoft Office PowerPoint</Application>
  <PresentationFormat>On-screen Show (4:3)</PresentationFormat>
  <Paragraphs>580</Paragraphs>
  <Slides>65</Slides>
  <Notes>64</Notes>
  <HiddenSlides>0</HiddenSlides>
  <MMClips>0</MMClips>
  <ScaleCrop>false</ScaleCrop>
  <HeadingPairs>
    <vt:vector size="8" baseType="variant">
      <vt:variant>
        <vt:lpstr>Fonts Used</vt:lpstr>
      </vt:variant>
      <vt:variant>
        <vt:i4>2</vt:i4>
      </vt:variant>
      <vt:variant>
        <vt:lpstr>Theme</vt:lpstr>
      </vt:variant>
      <vt:variant>
        <vt:i4>2</vt:i4>
      </vt:variant>
      <vt:variant>
        <vt:lpstr>Embedded OLE Servers</vt:lpstr>
      </vt:variant>
      <vt:variant>
        <vt:i4>1</vt:i4>
      </vt:variant>
      <vt:variant>
        <vt:lpstr>Slide Titles</vt:lpstr>
      </vt:variant>
      <vt:variant>
        <vt:i4>65</vt:i4>
      </vt:variant>
    </vt:vector>
  </HeadingPairs>
  <TitlesOfParts>
    <vt:vector size="70" baseType="lpstr">
      <vt:lpstr>Arial</vt:lpstr>
      <vt:lpstr>Calibri</vt:lpstr>
      <vt:lpstr>Office Theme</vt:lpstr>
      <vt:lpstr>Custom Design</vt:lpstr>
      <vt:lpstr>Microsoft Excel Chart</vt:lpstr>
      <vt:lpstr>Technical Service Training</vt:lpstr>
      <vt:lpstr>Service Support</vt:lpstr>
      <vt:lpstr>Technical Service Virtual Business Card</vt:lpstr>
      <vt:lpstr>Training Agenda</vt:lpstr>
      <vt:lpstr>UC2024 and UC2724</vt:lpstr>
      <vt:lpstr>Component Location</vt:lpstr>
      <vt:lpstr>Component Location</vt:lpstr>
      <vt:lpstr>Component Location</vt:lpstr>
      <vt:lpstr>Component Location</vt:lpstr>
      <vt:lpstr>Component Location</vt:lpstr>
      <vt:lpstr>Component Location</vt:lpstr>
      <vt:lpstr>Component Location</vt:lpstr>
      <vt:lpstr>Component Location</vt:lpstr>
      <vt:lpstr>Component Location</vt:lpstr>
      <vt:lpstr>Component Location</vt:lpstr>
      <vt:lpstr>Component Location</vt:lpstr>
      <vt:lpstr>Component Location</vt:lpstr>
      <vt:lpstr>Installation - Utilities</vt:lpstr>
      <vt:lpstr>Water Filtration and Treatment</vt:lpstr>
      <vt:lpstr>Installation</vt:lpstr>
      <vt:lpstr>Pre-Start Check</vt:lpstr>
      <vt:lpstr>Installation – Start up</vt:lpstr>
      <vt:lpstr>Installation – Start up</vt:lpstr>
      <vt:lpstr>Controller</vt:lpstr>
      <vt:lpstr>Ice Thickness Degree Lights</vt:lpstr>
      <vt:lpstr>Normal Bin Full</vt:lpstr>
      <vt:lpstr>UC2024 Operation</vt:lpstr>
      <vt:lpstr>UC2724 Operation</vt:lpstr>
      <vt:lpstr>Example Cycle</vt:lpstr>
      <vt:lpstr>Example Superheat</vt:lpstr>
      <vt:lpstr>Maintenance</vt:lpstr>
      <vt:lpstr>Water System Maintenance</vt:lpstr>
      <vt:lpstr>Scale Removal</vt:lpstr>
      <vt:lpstr>Scale Removal</vt:lpstr>
      <vt:lpstr>Scale Removal</vt:lpstr>
      <vt:lpstr>Scale Removal</vt:lpstr>
      <vt:lpstr>Scale Removal</vt:lpstr>
      <vt:lpstr>Scale Removal</vt:lpstr>
      <vt:lpstr>Scale Removal</vt:lpstr>
      <vt:lpstr>Scale Removal</vt:lpstr>
      <vt:lpstr>Sanitization</vt:lpstr>
      <vt:lpstr>Sanitization</vt:lpstr>
      <vt:lpstr>Sanitization</vt:lpstr>
      <vt:lpstr>Sources of Ice Machine Service</vt:lpstr>
      <vt:lpstr>Diagnostics</vt:lpstr>
      <vt:lpstr>Diagnostics</vt:lpstr>
      <vt:lpstr>Diagnostics</vt:lpstr>
      <vt:lpstr>Diagnostics</vt:lpstr>
      <vt:lpstr>Diagnostics</vt:lpstr>
      <vt:lpstr>Diagnostics</vt:lpstr>
      <vt:lpstr>Diagnostics</vt:lpstr>
      <vt:lpstr>Diagnostics</vt:lpstr>
      <vt:lpstr>Diagnostics</vt:lpstr>
      <vt:lpstr>Test Mode</vt:lpstr>
      <vt:lpstr>Taking the Unit Apart</vt:lpstr>
      <vt:lpstr>Taking the Unit Apart</vt:lpstr>
      <vt:lpstr>Taking the Unit Apart</vt:lpstr>
      <vt:lpstr>Taking the Unit Apart</vt:lpstr>
      <vt:lpstr>Taking the Unit Apart</vt:lpstr>
      <vt:lpstr>Taking the Unit Apart</vt:lpstr>
      <vt:lpstr>Taking the Unit Apart</vt:lpstr>
      <vt:lpstr>Taking the Unit Apart</vt:lpstr>
      <vt:lpstr>Taking the Unit Apart</vt:lpstr>
      <vt:lpstr>Technical Service: 1-800-533-6006</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Brittany Jorgensen</dc:creator>
  <cp:lastModifiedBy>Holst, Damon (SIS)</cp:lastModifiedBy>
  <cp:revision>32</cp:revision>
  <dcterms:created xsi:type="dcterms:W3CDTF">2016-11-02T16:27:12Z</dcterms:created>
  <dcterms:modified xsi:type="dcterms:W3CDTF">2019-11-22T21:34:07Z</dcterms:modified>
</cp:coreProperties>
</file>